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14"/>
  </p:notesMasterIdLst>
  <p:sldIdLst>
    <p:sldId id="256" r:id="rId2"/>
    <p:sldId id="262" r:id="rId3"/>
    <p:sldId id="271" r:id="rId4"/>
    <p:sldId id="393" r:id="rId5"/>
    <p:sldId id="403" r:id="rId6"/>
    <p:sldId id="404" r:id="rId7"/>
    <p:sldId id="394" r:id="rId8"/>
    <p:sldId id="395" r:id="rId9"/>
    <p:sldId id="344" r:id="rId10"/>
    <p:sldId id="345" r:id="rId11"/>
    <p:sldId id="958" r:id="rId12"/>
    <p:sldId id="392" r:id="rId13"/>
    <p:sldId id="387" r:id="rId14"/>
    <p:sldId id="957" r:id="rId15"/>
    <p:sldId id="388" r:id="rId16"/>
    <p:sldId id="960" r:id="rId17"/>
    <p:sldId id="963" r:id="rId18"/>
    <p:sldId id="965" r:id="rId19"/>
    <p:sldId id="964" r:id="rId20"/>
    <p:sldId id="966" r:id="rId21"/>
    <p:sldId id="967" r:id="rId22"/>
    <p:sldId id="343" r:id="rId23"/>
    <p:sldId id="273" r:id="rId24"/>
    <p:sldId id="346" r:id="rId25"/>
    <p:sldId id="266" r:id="rId26"/>
    <p:sldId id="267" r:id="rId27"/>
    <p:sldId id="268" r:id="rId28"/>
    <p:sldId id="275" r:id="rId29"/>
    <p:sldId id="264" r:id="rId30"/>
    <p:sldId id="397" r:id="rId31"/>
    <p:sldId id="398" r:id="rId32"/>
    <p:sldId id="263" r:id="rId33"/>
    <p:sldId id="265" r:id="rId34"/>
    <p:sldId id="261" r:id="rId35"/>
    <p:sldId id="274" r:id="rId36"/>
    <p:sldId id="399" r:id="rId37"/>
    <p:sldId id="400" r:id="rId38"/>
    <p:sldId id="401" r:id="rId39"/>
    <p:sldId id="405" r:id="rId40"/>
    <p:sldId id="269" r:id="rId41"/>
    <p:sldId id="389" r:id="rId42"/>
    <p:sldId id="402" r:id="rId43"/>
    <p:sldId id="390" r:id="rId44"/>
    <p:sldId id="391" r:id="rId45"/>
    <p:sldId id="409" r:id="rId46"/>
    <p:sldId id="406" r:id="rId47"/>
    <p:sldId id="969" r:id="rId48"/>
    <p:sldId id="971" r:id="rId49"/>
    <p:sldId id="970" r:id="rId50"/>
    <p:sldId id="413" r:id="rId51"/>
    <p:sldId id="977" r:id="rId52"/>
    <p:sldId id="948" r:id="rId53"/>
    <p:sldId id="975" r:id="rId54"/>
    <p:sldId id="976" r:id="rId55"/>
    <p:sldId id="978" r:id="rId56"/>
    <p:sldId id="347" r:id="rId57"/>
    <p:sldId id="423" r:id="rId58"/>
    <p:sldId id="424" r:id="rId59"/>
    <p:sldId id="417" r:id="rId60"/>
    <p:sldId id="418" r:id="rId61"/>
    <p:sldId id="349" r:id="rId62"/>
    <p:sldId id="348" r:id="rId63"/>
    <p:sldId id="352" r:id="rId64"/>
    <p:sldId id="354" r:id="rId65"/>
    <p:sldId id="355" r:id="rId66"/>
    <p:sldId id="356" r:id="rId67"/>
    <p:sldId id="353" r:id="rId68"/>
    <p:sldId id="360" r:id="rId69"/>
    <p:sldId id="410" r:id="rId70"/>
    <p:sldId id="411" r:id="rId71"/>
    <p:sldId id="357" r:id="rId72"/>
    <p:sldId id="358" r:id="rId73"/>
    <p:sldId id="359" r:id="rId74"/>
    <p:sldId id="396" r:id="rId75"/>
    <p:sldId id="412" r:id="rId76"/>
    <p:sldId id="386" r:id="rId77"/>
    <p:sldId id="415" r:id="rId78"/>
    <p:sldId id="972" r:id="rId79"/>
    <p:sldId id="414" r:id="rId80"/>
    <p:sldId id="408" r:id="rId81"/>
    <p:sldId id="407" r:id="rId82"/>
    <p:sldId id="361" r:id="rId83"/>
    <p:sldId id="362" r:id="rId84"/>
    <p:sldId id="363" r:id="rId85"/>
    <p:sldId id="437" r:id="rId86"/>
    <p:sldId id="364" r:id="rId87"/>
    <p:sldId id="438" r:id="rId88"/>
    <p:sldId id="366" r:id="rId89"/>
    <p:sldId id="439" r:id="rId90"/>
    <p:sldId id="440" r:id="rId91"/>
    <p:sldId id="368" r:id="rId92"/>
    <p:sldId id="441" r:id="rId93"/>
    <p:sldId id="371" r:id="rId94"/>
    <p:sldId id="372" r:id="rId95"/>
    <p:sldId id="373" r:id="rId96"/>
    <p:sldId id="374" r:id="rId97"/>
    <p:sldId id="383" r:id="rId98"/>
    <p:sldId id="442" r:id="rId99"/>
    <p:sldId id="380" r:id="rId100"/>
    <p:sldId id="946" r:id="rId101"/>
    <p:sldId id="385" r:id="rId102"/>
    <p:sldId id="270" r:id="rId103"/>
    <p:sldId id="443" r:id="rId104"/>
    <p:sldId id="951" r:id="rId105"/>
    <p:sldId id="954" r:id="rId106"/>
    <p:sldId id="953" r:id="rId107"/>
    <p:sldId id="952" r:id="rId108"/>
    <p:sldId id="955" r:id="rId109"/>
    <p:sldId id="956" r:id="rId110"/>
    <p:sldId id="444" r:id="rId111"/>
    <p:sldId id="950" r:id="rId112"/>
    <p:sldId id="968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766"/>
  </p:normalViewPr>
  <p:slideViewPr>
    <p:cSldViewPr snapToGrid="0" snapToObjects="1">
      <p:cViewPr varScale="1">
        <p:scale>
          <a:sx n="104" d="100"/>
          <a:sy n="104" d="100"/>
        </p:scale>
        <p:origin x="576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4/19/22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Relationship Id="rId9" Type="http://schemas.openxmlformats.org/officeDocument/2006/relationships/image" Target="../media/image122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35.emf"/><Relationship Id="rId4" Type="http://schemas.openxmlformats.org/officeDocument/2006/relationships/image" Target="../media/image136.png"/><Relationship Id="rId9" Type="http://schemas.openxmlformats.org/officeDocument/2006/relationships/oleObject" Target="../embeddings/oleObject5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40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51.em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0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emf"/><Relationship Id="rId7" Type="http://schemas.openxmlformats.org/officeDocument/2006/relationships/image" Target="../media/image66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tiff"/><Relationship Id="rId11" Type="http://schemas.openxmlformats.org/officeDocument/2006/relationships/image" Target="../media/image69.emf"/><Relationship Id="rId5" Type="http://schemas.openxmlformats.org/officeDocument/2006/relationships/image" Target="../media/image28.png"/><Relationship Id="rId10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77.emf"/><Relationship Id="rId7" Type="http://schemas.openxmlformats.org/officeDocument/2006/relationships/image" Target="../media/image372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3.png"/><Relationship Id="rId4" Type="http://schemas.openxmlformats.org/officeDocument/2006/relationships/image" Target="../media/image3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82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51.png"/><Relationship Id="rId4" Type="http://schemas.openxmlformats.org/officeDocument/2006/relationships/image" Target="../media/image5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31.png"/><Relationship Id="rId7" Type="http://schemas.openxmlformats.org/officeDocument/2006/relationships/image" Target="../media/image57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NaluCFD/Nalu/blob/master/src/ScalarMassBDF2NodeSuppAlg.C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ithub.com/NaluCFD/Nalu/blob/master/src/user_functions/VariableDensityMixFracSrcNodeSuppAlg.C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AssembleScalarEdgeSolverAlgorithm.C" TargetMode="Externa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NaluCFD/Nalu/blob/master/src/AssembleScalarEdgeDiffSolverAlgorithm.C" TargetMode="Externa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&#225;rm&#225;n_vortex_street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E145-D54C-7E40-80CA-C26C1E7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026972" cy="570225"/>
          </a:xfrm>
        </p:spPr>
        <p:txBody>
          <a:bodyPr/>
          <a:lstStyle/>
          <a:p>
            <a:r>
              <a:rPr lang="en-US" dirty="0"/>
              <a:t>In Fairness…. </a:t>
            </a:r>
            <a:br>
              <a:rPr lang="en-US" dirty="0"/>
            </a:br>
            <a:r>
              <a:rPr lang="en-US" b="1" dirty="0"/>
              <a:t>The Carbon-Capture Multidisciplinary Simulation Center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63548-E28B-6542-83B9-A12D4CD8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5276-975B-5542-B1E5-07AB05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" y="940911"/>
            <a:ext cx="3704225" cy="53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5B8E9-812C-A647-9CCB-4B3BCF138CC7}"/>
              </a:ext>
            </a:extLst>
          </p:cNvPr>
          <p:cNvSpPr txBox="1"/>
          <p:nvPr/>
        </p:nvSpPr>
        <p:spPr>
          <a:xfrm>
            <a:off x="487466" y="6412394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ccmsc.utah.edu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B99B9-F71A-5D41-AF30-ED37241EFBDE}"/>
              </a:ext>
            </a:extLst>
          </p:cNvPr>
          <p:cNvSpPr txBox="1"/>
          <p:nvPr/>
        </p:nvSpPr>
        <p:spPr>
          <a:xfrm>
            <a:off x="4756115" y="2633677"/>
            <a:ext cx="44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15MW coal-fired boiler volume rendered image of large (90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m)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39286-C752-B54B-B658-DD79C942C2F2}"/>
              </a:ext>
            </a:extLst>
          </p:cNvPr>
          <p:cNvSpPr txBox="1"/>
          <p:nvPr/>
        </p:nvSpPr>
        <p:spPr>
          <a:xfrm>
            <a:off x="4756114" y="4384110"/>
            <a:ext cx="3871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Staggered schemes have been demonstrated to support complex applications</a:t>
            </a:r>
          </a:p>
          <a:p>
            <a:endParaRPr lang="en-US" dirty="0"/>
          </a:p>
          <a:p>
            <a:r>
              <a:rPr lang="en-US" dirty="0"/>
              <a:t>Cut-cells and embedded approaches help</a:t>
            </a:r>
          </a:p>
        </p:txBody>
      </p:sp>
    </p:spTree>
    <p:extLst>
      <p:ext uri="{BB962C8B-B14F-4D97-AF65-F5344CB8AC3E}">
        <p14:creationId xmlns:p14="http://schemas.microsoft.com/office/powerpoint/2010/main" val="22103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to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103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two code implementations for CVFEM (Sierra/Fuego and Sierra Aria), FEM (within Aria – here termed, “hybrid” FEM, or HFEM – essentially, the same low-Mach CVFEM approach with full integration-by-parts).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Isothermal Taylor-Vortex Decay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2336-F72D-AD46-B0DA-AEA9F58D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1675494"/>
            <a:ext cx="4179051" cy="380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F8C2D-3C19-E74F-84E2-8C50CF0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1" r="21819" b="8799"/>
          <a:stretch/>
        </p:blipFill>
        <p:spPr>
          <a:xfrm>
            <a:off x="4387887" y="2034719"/>
            <a:ext cx="4004999" cy="344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533B-7C43-6941-AE50-4D7C60B03C61}"/>
              </a:ext>
            </a:extLst>
          </p:cNvPr>
          <p:cNvSpPr txBox="1"/>
          <p:nvPr/>
        </p:nvSpPr>
        <p:spPr>
          <a:xfrm>
            <a:off x="724844" y="5834740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2014 “A comparison between low-order and higher-order low-Mach discretization approaches”, Proceedings of CTR Summer Program.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ECE498-0C06-BC42-9989-A37C8F96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Exercising the low-and high-order (P=1 and P=2 CVFEM) along with EBVC with and without pseudo-higher-order upwind)</a:t>
            </a:r>
          </a:p>
        </p:txBody>
      </p:sp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63BA2874-18E4-EB4D-B21E-1E5F0A3BEBD3}"/>
              </a:ext>
            </a:extLst>
          </p:cNvPr>
          <p:cNvSpPr/>
          <p:nvPr/>
        </p:nvSpPr>
        <p:spPr>
          <a:xfrm>
            <a:off x="2608111" y="1658112"/>
            <a:ext cx="3170897" cy="2871619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649935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CVFEM, however, based on Streamwise Upwind Petrov </a:t>
            </a:r>
            <a:r>
              <a:rPr lang="en-US" dirty="0" err="1"/>
              <a:t>Galerkin</a:t>
            </a:r>
            <a:r>
              <a:rPr lang="en-US" dirty="0"/>
              <a:t> (</a:t>
            </a:r>
            <a:r>
              <a:rPr lang="en-US"/>
              <a:t>SUPG), Burns, 1997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85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 et al. “Predicting large-scale pool fire dynamics using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suite", Physics of Fluids, 2021 (Editor's pick: August 4, 2021).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57652"/>
            <a:ext cx="6299200" cy="3543300"/>
          </a:xfrm>
          <a:prstGeom prst="rect">
            <a:avLst/>
          </a:prstGeom>
        </p:spPr>
      </p:pic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Elements of size 4 (Quad4) or 3 (Tri3) have been introduced</a:t>
            </a:r>
          </a:p>
          <a:p>
            <a:pPr>
              <a:buFont typeface="Arial" charset="0"/>
              <a:buChar char="•"/>
            </a:pPr>
            <a:r>
              <a:rPr lang="en-US" dirty="0"/>
              <a:t> Exterior domain is faceted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 interface between the Tri3 and Quad4 block</a:t>
            </a:r>
          </a:p>
          <a:p>
            <a:pPr>
              <a:buFont typeface="Arial" charset="0"/>
              <a:buChar char="•"/>
            </a:pPr>
            <a:r>
              <a:rPr lang="en-US" dirty="0"/>
              <a:t> Two types of connectivity have been presented: </a:t>
            </a:r>
            <a:r>
              <a:rPr lang="en-US" dirty="0" err="1"/>
              <a:t>node:element</a:t>
            </a:r>
            <a:r>
              <a:rPr lang="en-US" dirty="0"/>
              <a:t> and </a:t>
            </a:r>
            <a:r>
              <a:rPr lang="en-US" dirty="0" err="1"/>
              <a:t>element:face:element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Two types of integration: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baseline="30000" dirty="0"/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30000" dirty="0" err="1"/>
              <a:t>cv</a:t>
            </a:r>
            <a:endParaRPr lang="en-US" baseline="30000" dirty="0"/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2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Ramifications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694756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A bit more complicated….</a:t>
            </a: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directly via </a:t>
            </a:r>
            <a:r>
              <a:rPr lang="en-US" b="1" dirty="0" err="1">
                <a:latin typeface="+mj-lt"/>
              </a:rPr>
              <a:t>i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and </a:t>
            </a:r>
            <a:r>
              <a:rPr lang="en-US" b="1" dirty="0" err="1">
                <a:latin typeface="+mj-lt"/>
              </a:rPr>
              <a:t>j</a:t>
            </a:r>
            <a:r>
              <a:rPr lang="en-US" b="1" baseline="30000" dirty="0" err="1">
                <a:latin typeface="+mj-lt"/>
              </a:rPr>
              <a:t>th</a:t>
            </a:r>
            <a:r>
              <a:rPr lang="en-US" dirty="0">
                <a:latin typeface="+mj-lt"/>
              </a:rPr>
              <a:t> location,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), over the range</a:t>
            </a:r>
            <a:r>
              <a:rPr lang="en-US" b="1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(0:nX,0:nY)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are directly indexed, </a:t>
            </a:r>
            <a:r>
              <a:rPr lang="en-US" dirty="0" err="1">
                <a:latin typeface="+mj-lt"/>
              </a:rPr>
              <a:t>e.g</a:t>
            </a:r>
            <a:r>
              <a:rPr lang="en-US" dirty="0">
                <a:latin typeface="+mj-lt"/>
              </a:rPr>
              <a:t>,, “north” neighbor of (</a:t>
            </a:r>
            <a:r>
              <a:rPr lang="en-US" dirty="0" err="1">
                <a:latin typeface="+mj-lt"/>
              </a:rPr>
              <a:t>i,j</a:t>
            </a:r>
            <a:r>
              <a:rPr lang="en-US" dirty="0">
                <a:latin typeface="+mj-lt"/>
              </a:rPr>
              <a:t>) is (i,j+1)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04" y="1339015"/>
            <a:ext cx="4474509" cy="25169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E2675-276F-5940-9294-58C18F03E4F5}"/>
              </a:ext>
            </a:extLst>
          </p:cNvPr>
          <p:cNvGrpSpPr/>
          <p:nvPr/>
        </p:nvGrpSpPr>
        <p:grpSpPr>
          <a:xfrm>
            <a:off x="615987" y="1839680"/>
            <a:ext cx="2604717" cy="2188024"/>
            <a:chOff x="2766423" y="1387922"/>
            <a:chExt cx="3632928" cy="318473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4438FE-3617-E64D-AC0C-1DFB0358967A}"/>
                </a:ext>
              </a:extLst>
            </p:cNvPr>
            <p:cNvCxnSpPr>
              <a:cxnSpLocks/>
              <a:endCxn id="161" idx="6"/>
            </p:cNvCxnSpPr>
            <p:nvPr/>
          </p:nvCxnSpPr>
          <p:spPr>
            <a:xfrm flipV="1">
              <a:off x="4376392" y="4526937"/>
              <a:ext cx="473558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56C25B-934A-FA42-AAC6-5E911FEA1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709" y="4200364"/>
              <a:ext cx="178308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45FCB4-994A-C44D-B908-D6BFD35E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2879" y="3797591"/>
              <a:ext cx="2423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E3FE6E-9F79-0342-A0A2-7E3135529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643" y="3395470"/>
              <a:ext cx="329184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8A552-B8E0-E743-865A-75DDCDB0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57" y="3003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1C3DC0-C210-B04E-BDBE-7C1341CC6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7" y="2622584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CFF82A-4437-E44E-A164-991DBE20F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263" y="2219809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6A0EBC-9060-FB41-A48E-A69C3FBF1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145" y="1827917"/>
              <a:ext cx="3566160" cy="2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FF2771-36BD-974C-AD97-7CDBB316CE75}"/>
                </a:ext>
              </a:extLst>
            </p:cNvPr>
            <p:cNvCxnSpPr>
              <a:cxnSpLocks/>
              <a:endCxn id="47" idx="6"/>
            </p:cNvCxnSpPr>
            <p:nvPr/>
          </p:nvCxnSpPr>
          <p:spPr>
            <a:xfrm>
              <a:off x="3300548" y="1426837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442B9B-08A5-4446-80B4-5D00541B5A92}"/>
                </a:ext>
              </a:extLst>
            </p:cNvPr>
            <p:cNvCxnSpPr>
              <a:cxnSpLocks/>
            </p:cNvCxnSpPr>
            <p:nvPr/>
          </p:nvCxnSpPr>
          <p:spPr>
            <a:xfrm>
              <a:off x="4813661" y="1426833"/>
              <a:ext cx="107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916F40-6622-EA46-8302-548D7B89030E}"/>
                </a:ext>
              </a:extLst>
            </p:cNvPr>
            <p:cNvCxnSpPr>
              <a:cxnSpLocks/>
              <a:endCxn id="105" idx="4"/>
            </p:cNvCxnSpPr>
            <p:nvPr/>
          </p:nvCxnSpPr>
          <p:spPr>
            <a:xfrm flipH="1">
              <a:off x="2812143" y="1790693"/>
              <a:ext cx="8710" cy="1256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F935C4-D64C-0A4D-B57E-2F9997C349BB}"/>
                </a:ext>
              </a:extLst>
            </p:cNvPr>
            <p:cNvCxnSpPr>
              <a:cxnSpLocks/>
              <a:endCxn id="122" idx="4"/>
            </p:cNvCxnSpPr>
            <p:nvPr/>
          </p:nvCxnSpPr>
          <p:spPr>
            <a:xfrm>
              <a:off x="3033486" y="1821258"/>
              <a:ext cx="0" cy="16284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BA850E7-CD71-3E4D-9884-4D0A9BCFA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272" y="1429371"/>
              <a:ext cx="0" cy="200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A9CEE0-D49F-DB45-95D7-CFAB0F9B8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5615" y="1418482"/>
              <a:ext cx="0" cy="239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E3F507B-1F9A-A945-9615-0E56040D29C5}"/>
                </a:ext>
              </a:extLst>
            </p:cNvPr>
            <p:cNvCxnSpPr>
              <a:cxnSpLocks/>
              <a:endCxn id="150" idx="4"/>
            </p:cNvCxnSpPr>
            <p:nvPr/>
          </p:nvCxnSpPr>
          <p:spPr>
            <a:xfrm flipH="1">
              <a:off x="3697515" y="142936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5C43A5-1AA1-FA48-BB5E-F694FD531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231" y="1418477"/>
              <a:ext cx="0" cy="280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56DCAE-577A-E74D-8E8E-1A4FDD1DF5BC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H="1">
              <a:off x="4107872" y="1451131"/>
              <a:ext cx="0" cy="2768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28E792-6CA4-2844-8498-34A86D979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873" y="1429355"/>
              <a:ext cx="0" cy="3129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67999F-83BB-D845-9999-3C1EC6C9B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586" y="1832133"/>
              <a:ext cx="0" cy="2697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384234-0A19-C54F-A2F1-6C7036663057}"/>
                </a:ext>
              </a:extLst>
            </p:cNvPr>
            <p:cNvCxnSpPr>
              <a:cxnSpLocks/>
              <a:endCxn id="161" idx="4"/>
            </p:cNvCxnSpPr>
            <p:nvPr/>
          </p:nvCxnSpPr>
          <p:spPr>
            <a:xfrm>
              <a:off x="4797302" y="1418476"/>
              <a:ext cx="0" cy="3154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5291FE-C370-7E45-B0C5-F36A1B2AE1C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904" y="1429358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551753-E54B-E549-887C-FAFFE10807AE}"/>
                </a:ext>
              </a:extLst>
            </p:cNvPr>
            <p:cNvCxnSpPr>
              <a:cxnSpLocks/>
            </p:cNvCxnSpPr>
            <p:nvPr/>
          </p:nvCxnSpPr>
          <p:spPr>
            <a:xfrm>
              <a:off x="5243620" y="1440240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1F87A7-D1B5-2649-B885-23356DAA2A33}"/>
                </a:ext>
              </a:extLst>
            </p:cNvPr>
            <p:cNvCxnSpPr>
              <a:cxnSpLocks/>
            </p:cNvCxnSpPr>
            <p:nvPr/>
          </p:nvCxnSpPr>
          <p:spPr>
            <a:xfrm>
              <a:off x="5461333" y="1440237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18C854-50A8-3A4E-8341-FECF35E3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32" y="1440236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3A211C-55D6-9041-BE96-325953E94051}"/>
                </a:ext>
              </a:extLst>
            </p:cNvPr>
            <p:cNvCxnSpPr>
              <a:cxnSpLocks/>
            </p:cNvCxnSpPr>
            <p:nvPr/>
          </p:nvCxnSpPr>
          <p:spPr>
            <a:xfrm>
              <a:off x="5918534" y="1418460"/>
              <a:ext cx="0" cy="2377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B58E5C-6933-F94F-AB82-8815F82D3C4C}"/>
                </a:ext>
              </a:extLst>
            </p:cNvPr>
            <p:cNvCxnSpPr>
              <a:cxnSpLocks/>
            </p:cNvCxnSpPr>
            <p:nvPr/>
          </p:nvCxnSpPr>
          <p:spPr>
            <a:xfrm>
              <a:off x="6132288" y="1827704"/>
              <a:ext cx="3961" cy="1554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E3DB685-E15F-0C4B-86DA-9FE85053B70F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H="1">
              <a:off x="6353631" y="1827710"/>
              <a:ext cx="7260" cy="1621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1DED905-19C5-BB4C-AF67-2FA4F94BB465}"/>
                </a:ext>
              </a:extLst>
            </p:cNvPr>
            <p:cNvSpPr/>
            <p:nvPr/>
          </p:nvSpPr>
          <p:spPr>
            <a:xfrm>
              <a:off x="320910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E475D-947A-0F45-B6C9-7D6CB89839B8}"/>
                </a:ext>
              </a:extLst>
            </p:cNvPr>
            <p:cNvSpPr/>
            <p:nvPr/>
          </p:nvSpPr>
          <p:spPr>
            <a:xfrm>
              <a:off x="343045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AB280-5D88-3042-AFC7-1BA3B1F755D9}"/>
                </a:ext>
              </a:extLst>
            </p:cNvPr>
            <p:cNvSpPr/>
            <p:nvPr/>
          </p:nvSpPr>
          <p:spPr>
            <a:xfrm>
              <a:off x="365179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6BC9CD-6BC2-2745-8C05-0808549E9AF5}"/>
                </a:ext>
              </a:extLst>
            </p:cNvPr>
            <p:cNvSpPr/>
            <p:nvPr/>
          </p:nvSpPr>
          <p:spPr>
            <a:xfrm>
              <a:off x="3873138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2BABBB-A579-7D4A-ADF6-833D7397CFF5}"/>
                </a:ext>
              </a:extLst>
            </p:cNvPr>
            <p:cNvSpPr/>
            <p:nvPr/>
          </p:nvSpPr>
          <p:spPr>
            <a:xfrm>
              <a:off x="4094481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61914C-46C5-7942-AFFD-BF0BDFF7E3AB}"/>
                </a:ext>
              </a:extLst>
            </p:cNvPr>
            <p:cNvSpPr/>
            <p:nvPr/>
          </p:nvSpPr>
          <p:spPr>
            <a:xfrm>
              <a:off x="4315824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2B35EC-2E6E-F24A-A482-592790155BBD}"/>
                </a:ext>
              </a:extLst>
            </p:cNvPr>
            <p:cNvSpPr/>
            <p:nvPr/>
          </p:nvSpPr>
          <p:spPr>
            <a:xfrm>
              <a:off x="4758510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378EB3-0510-A344-88FC-52B5B078EE06}"/>
                </a:ext>
              </a:extLst>
            </p:cNvPr>
            <p:cNvSpPr/>
            <p:nvPr/>
          </p:nvSpPr>
          <p:spPr>
            <a:xfrm>
              <a:off x="4979853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E6A5E63-3565-454F-A8DD-62E47004A7DF}"/>
                </a:ext>
              </a:extLst>
            </p:cNvPr>
            <p:cNvSpPr/>
            <p:nvPr/>
          </p:nvSpPr>
          <p:spPr>
            <a:xfrm>
              <a:off x="5201196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AD40D6-93F6-6B42-B761-EA6B57EF5C97}"/>
                </a:ext>
              </a:extLst>
            </p:cNvPr>
            <p:cNvSpPr/>
            <p:nvPr/>
          </p:nvSpPr>
          <p:spPr>
            <a:xfrm>
              <a:off x="5422539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3532C1-E853-9744-931C-76E5CAEA5ACC}"/>
                </a:ext>
              </a:extLst>
            </p:cNvPr>
            <p:cNvSpPr/>
            <p:nvPr/>
          </p:nvSpPr>
          <p:spPr>
            <a:xfrm>
              <a:off x="5643882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9985F3-50F7-8142-8D54-04AA538D1DFE}"/>
                </a:ext>
              </a:extLst>
            </p:cNvPr>
            <p:cNvSpPr/>
            <p:nvPr/>
          </p:nvSpPr>
          <p:spPr>
            <a:xfrm>
              <a:off x="5865225" y="138792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32B59A-7E34-2A4F-B90E-AEF2383244CB}"/>
                </a:ext>
              </a:extLst>
            </p:cNvPr>
            <p:cNvSpPr/>
            <p:nvPr/>
          </p:nvSpPr>
          <p:spPr>
            <a:xfrm>
              <a:off x="276642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5050E6-56D6-BB49-875F-EE743D6B603C}"/>
                </a:ext>
              </a:extLst>
            </p:cNvPr>
            <p:cNvSpPr/>
            <p:nvPr/>
          </p:nvSpPr>
          <p:spPr>
            <a:xfrm>
              <a:off x="298776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B82F6C-7073-5649-A300-AA71C84E0029}"/>
                </a:ext>
              </a:extLst>
            </p:cNvPr>
            <p:cNvSpPr/>
            <p:nvPr/>
          </p:nvSpPr>
          <p:spPr>
            <a:xfrm>
              <a:off x="320910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EF4D82B-1CE2-0045-9FF1-CD10DF3DFEA1}"/>
                </a:ext>
              </a:extLst>
            </p:cNvPr>
            <p:cNvSpPr/>
            <p:nvPr/>
          </p:nvSpPr>
          <p:spPr>
            <a:xfrm>
              <a:off x="343045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04125C-4DAA-E94A-AE42-BC154030B95C}"/>
                </a:ext>
              </a:extLst>
            </p:cNvPr>
            <p:cNvSpPr/>
            <p:nvPr/>
          </p:nvSpPr>
          <p:spPr>
            <a:xfrm>
              <a:off x="365179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247661-F01B-3B42-B871-62AD1BD2857C}"/>
                </a:ext>
              </a:extLst>
            </p:cNvPr>
            <p:cNvSpPr/>
            <p:nvPr/>
          </p:nvSpPr>
          <p:spPr>
            <a:xfrm>
              <a:off x="387313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5DE8D4-E39E-104A-AAC0-1A8267E0E99D}"/>
                </a:ext>
              </a:extLst>
            </p:cNvPr>
            <p:cNvSpPr/>
            <p:nvPr/>
          </p:nvSpPr>
          <p:spPr>
            <a:xfrm>
              <a:off x="409448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602FFB-BEC8-4941-AF24-9561BBD0C2ED}"/>
                </a:ext>
              </a:extLst>
            </p:cNvPr>
            <p:cNvSpPr/>
            <p:nvPr/>
          </p:nvSpPr>
          <p:spPr>
            <a:xfrm>
              <a:off x="4315824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8B9F08-742C-F440-8861-0499921A185E}"/>
                </a:ext>
              </a:extLst>
            </p:cNvPr>
            <p:cNvSpPr/>
            <p:nvPr/>
          </p:nvSpPr>
          <p:spPr>
            <a:xfrm>
              <a:off x="4537167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6E252A0-C4A0-A04C-8DBE-F269062364AD}"/>
                </a:ext>
              </a:extLst>
            </p:cNvPr>
            <p:cNvSpPr/>
            <p:nvPr/>
          </p:nvSpPr>
          <p:spPr>
            <a:xfrm>
              <a:off x="4758510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A362A0-8D6C-0C49-9141-3E949B263A51}"/>
                </a:ext>
              </a:extLst>
            </p:cNvPr>
            <p:cNvSpPr/>
            <p:nvPr/>
          </p:nvSpPr>
          <p:spPr>
            <a:xfrm>
              <a:off x="4979853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56969C-401A-E049-9A44-77B90266E876}"/>
                </a:ext>
              </a:extLst>
            </p:cNvPr>
            <p:cNvSpPr/>
            <p:nvPr/>
          </p:nvSpPr>
          <p:spPr>
            <a:xfrm>
              <a:off x="5201196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E5653D2-9352-594E-B916-BA1E8C552D24}"/>
                </a:ext>
              </a:extLst>
            </p:cNvPr>
            <p:cNvSpPr/>
            <p:nvPr/>
          </p:nvSpPr>
          <p:spPr>
            <a:xfrm>
              <a:off x="5422539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40877D-BA42-CC47-80ED-50ED3945494F}"/>
                </a:ext>
              </a:extLst>
            </p:cNvPr>
            <p:cNvSpPr/>
            <p:nvPr/>
          </p:nvSpPr>
          <p:spPr>
            <a:xfrm>
              <a:off x="5643882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C9EDC8-943B-FD47-B364-6B2CEBB5FBEF}"/>
                </a:ext>
              </a:extLst>
            </p:cNvPr>
            <p:cNvSpPr/>
            <p:nvPr/>
          </p:nvSpPr>
          <p:spPr>
            <a:xfrm>
              <a:off x="5865225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514247-A443-1B44-9C12-80547330ED9D}"/>
                </a:ext>
              </a:extLst>
            </p:cNvPr>
            <p:cNvSpPr/>
            <p:nvPr/>
          </p:nvSpPr>
          <p:spPr>
            <a:xfrm>
              <a:off x="6086568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B83F9E2-453B-6843-BFC9-4FADBA0F05C3}"/>
                </a:ext>
              </a:extLst>
            </p:cNvPr>
            <p:cNvSpPr/>
            <p:nvPr/>
          </p:nvSpPr>
          <p:spPr>
            <a:xfrm>
              <a:off x="6307911" y="179069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E50D7-CB26-EC47-A4F0-C4BB67E21A53}"/>
                </a:ext>
              </a:extLst>
            </p:cNvPr>
            <p:cNvSpPr/>
            <p:nvPr/>
          </p:nvSpPr>
          <p:spPr>
            <a:xfrm>
              <a:off x="276642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6E47C34-CA6E-874A-86D4-A95516543F17}"/>
                </a:ext>
              </a:extLst>
            </p:cNvPr>
            <p:cNvSpPr/>
            <p:nvPr/>
          </p:nvSpPr>
          <p:spPr>
            <a:xfrm>
              <a:off x="298776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C5584D-0D85-634B-B880-4D8ADB24A0F4}"/>
                </a:ext>
              </a:extLst>
            </p:cNvPr>
            <p:cNvSpPr/>
            <p:nvPr/>
          </p:nvSpPr>
          <p:spPr>
            <a:xfrm>
              <a:off x="320910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73043A7-A1B2-9045-997C-3673B8DA4730}"/>
                </a:ext>
              </a:extLst>
            </p:cNvPr>
            <p:cNvSpPr/>
            <p:nvPr/>
          </p:nvSpPr>
          <p:spPr>
            <a:xfrm>
              <a:off x="343045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D763C8B-1796-1046-AF2E-CB6A0895B345}"/>
                </a:ext>
              </a:extLst>
            </p:cNvPr>
            <p:cNvSpPr/>
            <p:nvPr/>
          </p:nvSpPr>
          <p:spPr>
            <a:xfrm>
              <a:off x="365179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25D501-A2F5-564B-ACF1-BF6312A73EDF}"/>
                </a:ext>
              </a:extLst>
            </p:cNvPr>
            <p:cNvSpPr/>
            <p:nvPr/>
          </p:nvSpPr>
          <p:spPr>
            <a:xfrm>
              <a:off x="387313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D0272E4-8061-7742-8DF8-C0FF64168215}"/>
                </a:ext>
              </a:extLst>
            </p:cNvPr>
            <p:cNvSpPr/>
            <p:nvPr/>
          </p:nvSpPr>
          <p:spPr>
            <a:xfrm>
              <a:off x="409448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0DEA4F-E07A-2343-B6D1-7DE84BFE3B29}"/>
                </a:ext>
              </a:extLst>
            </p:cNvPr>
            <p:cNvSpPr/>
            <p:nvPr/>
          </p:nvSpPr>
          <p:spPr>
            <a:xfrm>
              <a:off x="4315824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C4843E-88AF-5F48-912E-EF36D5909E7D}"/>
                </a:ext>
              </a:extLst>
            </p:cNvPr>
            <p:cNvSpPr/>
            <p:nvPr/>
          </p:nvSpPr>
          <p:spPr>
            <a:xfrm>
              <a:off x="4537167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E8138BB-DA62-BE4C-A835-1AD5A0F72C4F}"/>
                </a:ext>
              </a:extLst>
            </p:cNvPr>
            <p:cNvSpPr/>
            <p:nvPr/>
          </p:nvSpPr>
          <p:spPr>
            <a:xfrm>
              <a:off x="4758510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5AED393-95E2-474F-A18F-A2BF8BD668F5}"/>
                </a:ext>
              </a:extLst>
            </p:cNvPr>
            <p:cNvSpPr/>
            <p:nvPr/>
          </p:nvSpPr>
          <p:spPr>
            <a:xfrm>
              <a:off x="4979853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329BFB-162B-9B40-8AA6-CEEE771DA4B1}"/>
                </a:ext>
              </a:extLst>
            </p:cNvPr>
            <p:cNvSpPr/>
            <p:nvPr/>
          </p:nvSpPr>
          <p:spPr>
            <a:xfrm>
              <a:off x="5201196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13B4DA-1A10-7B4B-B652-C2BD9702C7CD}"/>
                </a:ext>
              </a:extLst>
            </p:cNvPr>
            <p:cNvSpPr/>
            <p:nvPr/>
          </p:nvSpPr>
          <p:spPr>
            <a:xfrm>
              <a:off x="5422539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6CA8728-6308-1949-9392-CFA4E095D794}"/>
                </a:ext>
              </a:extLst>
            </p:cNvPr>
            <p:cNvSpPr/>
            <p:nvPr/>
          </p:nvSpPr>
          <p:spPr>
            <a:xfrm>
              <a:off x="5643882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EA37CF-6EAB-964F-9C51-4BED7FA242E1}"/>
                </a:ext>
              </a:extLst>
            </p:cNvPr>
            <p:cNvSpPr/>
            <p:nvPr/>
          </p:nvSpPr>
          <p:spPr>
            <a:xfrm>
              <a:off x="5865225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4D43E8A-937D-BC4C-AF0D-B15E6591DE9A}"/>
                </a:ext>
              </a:extLst>
            </p:cNvPr>
            <p:cNvSpPr/>
            <p:nvPr/>
          </p:nvSpPr>
          <p:spPr>
            <a:xfrm>
              <a:off x="6086568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1FBBDF8-9B48-2041-A80F-D4D208A4DE7D}"/>
                </a:ext>
              </a:extLst>
            </p:cNvPr>
            <p:cNvSpPr/>
            <p:nvPr/>
          </p:nvSpPr>
          <p:spPr>
            <a:xfrm>
              <a:off x="6307911" y="217169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3C3C65-68AC-4140-8090-77DF2B000B1E}"/>
                </a:ext>
              </a:extLst>
            </p:cNvPr>
            <p:cNvSpPr/>
            <p:nvPr/>
          </p:nvSpPr>
          <p:spPr>
            <a:xfrm>
              <a:off x="276642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8CB27E2-6507-F246-973B-F0AFEFB95A3D}"/>
                </a:ext>
              </a:extLst>
            </p:cNvPr>
            <p:cNvSpPr/>
            <p:nvPr/>
          </p:nvSpPr>
          <p:spPr>
            <a:xfrm>
              <a:off x="298776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2E3CC8D-A869-4344-B6A3-0F5E816FD81D}"/>
                </a:ext>
              </a:extLst>
            </p:cNvPr>
            <p:cNvSpPr/>
            <p:nvPr/>
          </p:nvSpPr>
          <p:spPr>
            <a:xfrm>
              <a:off x="320910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F8EDAD0-EB30-4D48-B91C-4006527058EE}"/>
                </a:ext>
              </a:extLst>
            </p:cNvPr>
            <p:cNvSpPr/>
            <p:nvPr/>
          </p:nvSpPr>
          <p:spPr>
            <a:xfrm>
              <a:off x="343045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09E902-E3F5-9B4E-BBC6-6D20396D053A}"/>
                </a:ext>
              </a:extLst>
            </p:cNvPr>
            <p:cNvSpPr/>
            <p:nvPr/>
          </p:nvSpPr>
          <p:spPr>
            <a:xfrm>
              <a:off x="365179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96D565-BBF9-FF4F-BCA3-E8B73C3DF06B}"/>
                </a:ext>
              </a:extLst>
            </p:cNvPr>
            <p:cNvSpPr/>
            <p:nvPr/>
          </p:nvSpPr>
          <p:spPr>
            <a:xfrm>
              <a:off x="387313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3CE600E-97E0-6546-9E2E-3A7DD72244B3}"/>
                </a:ext>
              </a:extLst>
            </p:cNvPr>
            <p:cNvSpPr/>
            <p:nvPr/>
          </p:nvSpPr>
          <p:spPr>
            <a:xfrm>
              <a:off x="409448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00552E-CC4B-2C4F-BEEF-F9C9EC12EFC2}"/>
                </a:ext>
              </a:extLst>
            </p:cNvPr>
            <p:cNvSpPr/>
            <p:nvPr/>
          </p:nvSpPr>
          <p:spPr>
            <a:xfrm>
              <a:off x="4315824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92E8B03-5330-A042-AB10-7A9A7200AA38}"/>
                </a:ext>
              </a:extLst>
            </p:cNvPr>
            <p:cNvSpPr/>
            <p:nvPr/>
          </p:nvSpPr>
          <p:spPr>
            <a:xfrm>
              <a:off x="4537167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DC57E51-6782-F442-95B9-75559F8CFA89}"/>
                </a:ext>
              </a:extLst>
            </p:cNvPr>
            <p:cNvSpPr/>
            <p:nvPr/>
          </p:nvSpPr>
          <p:spPr>
            <a:xfrm>
              <a:off x="4758510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BECE668-C959-CC46-9CCD-7DD7E535B67F}"/>
                </a:ext>
              </a:extLst>
            </p:cNvPr>
            <p:cNvSpPr/>
            <p:nvPr/>
          </p:nvSpPr>
          <p:spPr>
            <a:xfrm>
              <a:off x="4979853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543013-4490-5A4F-85E6-5B42737C53A1}"/>
                </a:ext>
              </a:extLst>
            </p:cNvPr>
            <p:cNvSpPr/>
            <p:nvPr/>
          </p:nvSpPr>
          <p:spPr>
            <a:xfrm>
              <a:off x="5201196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A6C9389-DF59-4D44-9AEB-FD69EC9C39BA}"/>
                </a:ext>
              </a:extLst>
            </p:cNvPr>
            <p:cNvSpPr/>
            <p:nvPr/>
          </p:nvSpPr>
          <p:spPr>
            <a:xfrm>
              <a:off x="5422539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B4F9AB2-AC17-D648-AE1C-311E9D8A4A77}"/>
                </a:ext>
              </a:extLst>
            </p:cNvPr>
            <p:cNvSpPr/>
            <p:nvPr/>
          </p:nvSpPr>
          <p:spPr>
            <a:xfrm>
              <a:off x="5643882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92BD0C-18B5-9148-9DFE-805F66E8BCD3}"/>
                </a:ext>
              </a:extLst>
            </p:cNvPr>
            <p:cNvSpPr/>
            <p:nvPr/>
          </p:nvSpPr>
          <p:spPr>
            <a:xfrm>
              <a:off x="5865225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184A64-3FA3-CC43-8D42-1D5735CF4368}"/>
                </a:ext>
              </a:extLst>
            </p:cNvPr>
            <p:cNvSpPr/>
            <p:nvPr/>
          </p:nvSpPr>
          <p:spPr>
            <a:xfrm>
              <a:off x="6086568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03C067-F8B7-4148-9AC8-687B4B72044F}"/>
                </a:ext>
              </a:extLst>
            </p:cNvPr>
            <p:cNvSpPr/>
            <p:nvPr/>
          </p:nvSpPr>
          <p:spPr>
            <a:xfrm>
              <a:off x="6307911" y="257446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582F335-EF62-4D41-9D77-A140471BD165}"/>
                </a:ext>
              </a:extLst>
            </p:cNvPr>
            <p:cNvSpPr/>
            <p:nvPr/>
          </p:nvSpPr>
          <p:spPr>
            <a:xfrm>
              <a:off x="276642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82C5638-5CBB-5D4F-B609-4442368215C4}"/>
                </a:ext>
              </a:extLst>
            </p:cNvPr>
            <p:cNvSpPr/>
            <p:nvPr/>
          </p:nvSpPr>
          <p:spPr>
            <a:xfrm>
              <a:off x="298776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5986FE-EEB2-C241-AAD0-977DD384453F}"/>
                </a:ext>
              </a:extLst>
            </p:cNvPr>
            <p:cNvSpPr/>
            <p:nvPr/>
          </p:nvSpPr>
          <p:spPr>
            <a:xfrm>
              <a:off x="320910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4C3D290-8D1F-D246-9F27-3C7C5A468051}"/>
                </a:ext>
              </a:extLst>
            </p:cNvPr>
            <p:cNvSpPr/>
            <p:nvPr/>
          </p:nvSpPr>
          <p:spPr>
            <a:xfrm>
              <a:off x="343045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2E41B75-4096-2840-B37B-149D5D289348}"/>
                </a:ext>
              </a:extLst>
            </p:cNvPr>
            <p:cNvSpPr/>
            <p:nvPr/>
          </p:nvSpPr>
          <p:spPr>
            <a:xfrm>
              <a:off x="365179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B3A9CD2-B375-0B44-B7FD-673187DDFB2B}"/>
                </a:ext>
              </a:extLst>
            </p:cNvPr>
            <p:cNvSpPr/>
            <p:nvPr/>
          </p:nvSpPr>
          <p:spPr>
            <a:xfrm>
              <a:off x="387313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F31C5F3-51FF-BA41-A74D-1BB1B8CD78AB}"/>
                </a:ext>
              </a:extLst>
            </p:cNvPr>
            <p:cNvSpPr/>
            <p:nvPr/>
          </p:nvSpPr>
          <p:spPr>
            <a:xfrm>
              <a:off x="409448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08D14E6-F996-D047-94CE-F9212DE90709}"/>
                </a:ext>
              </a:extLst>
            </p:cNvPr>
            <p:cNvSpPr/>
            <p:nvPr/>
          </p:nvSpPr>
          <p:spPr>
            <a:xfrm>
              <a:off x="4315824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3E7E594-378B-8640-B2A3-3F50130CCE00}"/>
                </a:ext>
              </a:extLst>
            </p:cNvPr>
            <p:cNvSpPr/>
            <p:nvPr/>
          </p:nvSpPr>
          <p:spPr>
            <a:xfrm>
              <a:off x="4537167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98A2B5-6013-054E-AA57-B389B67C6D2D}"/>
                </a:ext>
              </a:extLst>
            </p:cNvPr>
            <p:cNvSpPr/>
            <p:nvPr/>
          </p:nvSpPr>
          <p:spPr>
            <a:xfrm>
              <a:off x="4758510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081D531-39AB-7449-8D70-B5D7AA5044A0}"/>
                </a:ext>
              </a:extLst>
            </p:cNvPr>
            <p:cNvSpPr/>
            <p:nvPr/>
          </p:nvSpPr>
          <p:spPr>
            <a:xfrm>
              <a:off x="4979853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321929-56A9-A54D-801D-A49DDE8F8083}"/>
                </a:ext>
              </a:extLst>
            </p:cNvPr>
            <p:cNvSpPr/>
            <p:nvPr/>
          </p:nvSpPr>
          <p:spPr>
            <a:xfrm>
              <a:off x="5201196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213D4EF-033A-6340-B947-27120DC156A1}"/>
                </a:ext>
              </a:extLst>
            </p:cNvPr>
            <p:cNvSpPr/>
            <p:nvPr/>
          </p:nvSpPr>
          <p:spPr>
            <a:xfrm>
              <a:off x="5422539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B5C66F-7F13-EA46-B353-BA8930D521EC}"/>
                </a:ext>
              </a:extLst>
            </p:cNvPr>
            <p:cNvSpPr/>
            <p:nvPr/>
          </p:nvSpPr>
          <p:spPr>
            <a:xfrm>
              <a:off x="5643882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E827C55-F9E4-0040-A8C8-6580FDB5CB76}"/>
                </a:ext>
              </a:extLst>
            </p:cNvPr>
            <p:cNvSpPr/>
            <p:nvPr/>
          </p:nvSpPr>
          <p:spPr>
            <a:xfrm>
              <a:off x="5865225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E9A085A-841A-E74E-AB39-CA37AB92D11D}"/>
                </a:ext>
              </a:extLst>
            </p:cNvPr>
            <p:cNvSpPr/>
            <p:nvPr/>
          </p:nvSpPr>
          <p:spPr>
            <a:xfrm>
              <a:off x="6086568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FFEDD2-93D7-A745-B594-091CCCC9B613}"/>
                </a:ext>
              </a:extLst>
            </p:cNvPr>
            <p:cNvSpPr/>
            <p:nvPr/>
          </p:nvSpPr>
          <p:spPr>
            <a:xfrm>
              <a:off x="6307911" y="295546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61E4DC6-6D3C-194F-8C2F-5306EF45BDFA}"/>
                </a:ext>
              </a:extLst>
            </p:cNvPr>
            <p:cNvSpPr/>
            <p:nvPr/>
          </p:nvSpPr>
          <p:spPr>
            <a:xfrm>
              <a:off x="298776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35F8522-4738-C849-A74A-9A749EA676C1}"/>
                </a:ext>
              </a:extLst>
            </p:cNvPr>
            <p:cNvSpPr/>
            <p:nvPr/>
          </p:nvSpPr>
          <p:spPr>
            <a:xfrm>
              <a:off x="320910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D725566-1E64-5845-988F-8577FBE58EEE}"/>
                </a:ext>
              </a:extLst>
            </p:cNvPr>
            <p:cNvSpPr/>
            <p:nvPr/>
          </p:nvSpPr>
          <p:spPr>
            <a:xfrm>
              <a:off x="343045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803914-F8EC-8B43-A3DA-78FCC4B45554}"/>
                </a:ext>
              </a:extLst>
            </p:cNvPr>
            <p:cNvSpPr/>
            <p:nvPr/>
          </p:nvSpPr>
          <p:spPr>
            <a:xfrm>
              <a:off x="365179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B795D8-7F30-BD44-9056-5EAB8884C575}"/>
                </a:ext>
              </a:extLst>
            </p:cNvPr>
            <p:cNvSpPr/>
            <p:nvPr/>
          </p:nvSpPr>
          <p:spPr>
            <a:xfrm>
              <a:off x="387313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F029D0D-D7F4-5348-8DD8-4B55D3BC4B84}"/>
                </a:ext>
              </a:extLst>
            </p:cNvPr>
            <p:cNvSpPr/>
            <p:nvPr/>
          </p:nvSpPr>
          <p:spPr>
            <a:xfrm>
              <a:off x="409448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850447C-EE19-424A-B222-62F06905BB17}"/>
                </a:ext>
              </a:extLst>
            </p:cNvPr>
            <p:cNvSpPr/>
            <p:nvPr/>
          </p:nvSpPr>
          <p:spPr>
            <a:xfrm>
              <a:off x="4315824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B084594-C455-5B4F-BC1D-47AD00F8F1F7}"/>
                </a:ext>
              </a:extLst>
            </p:cNvPr>
            <p:cNvSpPr/>
            <p:nvPr/>
          </p:nvSpPr>
          <p:spPr>
            <a:xfrm>
              <a:off x="4537167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94227AE-A7DD-7747-929D-27356518BB04}"/>
                </a:ext>
              </a:extLst>
            </p:cNvPr>
            <p:cNvSpPr/>
            <p:nvPr/>
          </p:nvSpPr>
          <p:spPr>
            <a:xfrm>
              <a:off x="4758510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C77DD6-26CF-F64A-BFB4-F39A9AAE9307}"/>
                </a:ext>
              </a:extLst>
            </p:cNvPr>
            <p:cNvSpPr/>
            <p:nvPr/>
          </p:nvSpPr>
          <p:spPr>
            <a:xfrm>
              <a:off x="4979853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736CD2-9F10-FF46-BE4E-1389E7260CF4}"/>
                </a:ext>
              </a:extLst>
            </p:cNvPr>
            <p:cNvSpPr/>
            <p:nvPr/>
          </p:nvSpPr>
          <p:spPr>
            <a:xfrm>
              <a:off x="5201196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741F0FF-76E1-2249-BA17-AE566D95CF35}"/>
                </a:ext>
              </a:extLst>
            </p:cNvPr>
            <p:cNvSpPr/>
            <p:nvPr/>
          </p:nvSpPr>
          <p:spPr>
            <a:xfrm>
              <a:off x="5422539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266C8D-4203-844F-8470-1C5309E3A320}"/>
                </a:ext>
              </a:extLst>
            </p:cNvPr>
            <p:cNvSpPr/>
            <p:nvPr/>
          </p:nvSpPr>
          <p:spPr>
            <a:xfrm>
              <a:off x="5643882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52BFBC3-0A57-C643-9C01-CF5D637E4B66}"/>
                </a:ext>
              </a:extLst>
            </p:cNvPr>
            <p:cNvSpPr/>
            <p:nvPr/>
          </p:nvSpPr>
          <p:spPr>
            <a:xfrm>
              <a:off x="5865225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73EEFBB-AEE7-344B-BE8B-AF86E47F66F5}"/>
                </a:ext>
              </a:extLst>
            </p:cNvPr>
            <p:cNvSpPr/>
            <p:nvPr/>
          </p:nvSpPr>
          <p:spPr>
            <a:xfrm>
              <a:off x="6086568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22E5B37-C991-9F42-B73F-96AC03745739}"/>
                </a:ext>
              </a:extLst>
            </p:cNvPr>
            <p:cNvSpPr/>
            <p:nvPr/>
          </p:nvSpPr>
          <p:spPr>
            <a:xfrm>
              <a:off x="6307911" y="335823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4C130CF-61D4-984A-B2A1-913D61D07CAD}"/>
                </a:ext>
              </a:extLst>
            </p:cNvPr>
            <p:cNvSpPr/>
            <p:nvPr/>
          </p:nvSpPr>
          <p:spPr>
            <a:xfrm>
              <a:off x="343045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BCF8A95-67E5-E94E-ACDC-0D15206A9E23}"/>
                </a:ext>
              </a:extLst>
            </p:cNvPr>
            <p:cNvSpPr/>
            <p:nvPr/>
          </p:nvSpPr>
          <p:spPr>
            <a:xfrm>
              <a:off x="365179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6FD6DFF-5EFE-DB47-881B-E0A1C4F0992F}"/>
                </a:ext>
              </a:extLst>
            </p:cNvPr>
            <p:cNvSpPr/>
            <p:nvPr/>
          </p:nvSpPr>
          <p:spPr>
            <a:xfrm>
              <a:off x="3873138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FF3B42F-E62A-454A-BF43-A247F24D7031}"/>
                </a:ext>
              </a:extLst>
            </p:cNvPr>
            <p:cNvSpPr/>
            <p:nvPr/>
          </p:nvSpPr>
          <p:spPr>
            <a:xfrm>
              <a:off x="4094481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D8AD7A8-D6CE-AA44-8DDF-B465217334DA}"/>
                </a:ext>
              </a:extLst>
            </p:cNvPr>
            <p:cNvSpPr/>
            <p:nvPr/>
          </p:nvSpPr>
          <p:spPr>
            <a:xfrm>
              <a:off x="4315824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A259644-6F6A-F148-9510-BE8D8C5A1606}"/>
                </a:ext>
              </a:extLst>
            </p:cNvPr>
            <p:cNvSpPr/>
            <p:nvPr/>
          </p:nvSpPr>
          <p:spPr>
            <a:xfrm>
              <a:off x="4537167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FE4DFB9-7D4A-0448-B9C4-253FE7EC1F7C}"/>
                </a:ext>
              </a:extLst>
            </p:cNvPr>
            <p:cNvSpPr/>
            <p:nvPr/>
          </p:nvSpPr>
          <p:spPr>
            <a:xfrm>
              <a:off x="4758510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138D40A-F3B9-9D49-9E04-EA0F6B126BDE}"/>
                </a:ext>
              </a:extLst>
            </p:cNvPr>
            <p:cNvSpPr/>
            <p:nvPr/>
          </p:nvSpPr>
          <p:spPr>
            <a:xfrm>
              <a:off x="4979853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296D45F-7C34-434C-9A0A-7A232D69D2CB}"/>
                </a:ext>
              </a:extLst>
            </p:cNvPr>
            <p:cNvSpPr/>
            <p:nvPr/>
          </p:nvSpPr>
          <p:spPr>
            <a:xfrm>
              <a:off x="5201196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F13B20-D474-7646-A1A9-6C220494023B}"/>
                </a:ext>
              </a:extLst>
            </p:cNvPr>
            <p:cNvSpPr/>
            <p:nvPr/>
          </p:nvSpPr>
          <p:spPr>
            <a:xfrm>
              <a:off x="5422539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4375B87-BAA9-C641-80E2-608AD1301C19}"/>
                </a:ext>
              </a:extLst>
            </p:cNvPr>
            <p:cNvSpPr/>
            <p:nvPr/>
          </p:nvSpPr>
          <p:spPr>
            <a:xfrm>
              <a:off x="5643882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8F007D7-EBDF-E845-9E15-17AAA6A8374C}"/>
                </a:ext>
              </a:extLst>
            </p:cNvPr>
            <p:cNvSpPr/>
            <p:nvPr/>
          </p:nvSpPr>
          <p:spPr>
            <a:xfrm>
              <a:off x="5865225" y="373923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4B704-BC37-7D45-B7D2-092CA0ADBD31}"/>
                </a:ext>
              </a:extLst>
            </p:cNvPr>
            <p:cNvSpPr/>
            <p:nvPr/>
          </p:nvSpPr>
          <p:spPr>
            <a:xfrm>
              <a:off x="3651795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2454151-2AFE-0443-B7AF-554B92E51A32}"/>
                </a:ext>
              </a:extLst>
            </p:cNvPr>
            <p:cNvSpPr/>
            <p:nvPr/>
          </p:nvSpPr>
          <p:spPr>
            <a:xfrm>
              <a:off x="3873138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49870B9-47F5-1D41-BF02-5E1B61FAB127}"/>
                </a:ext>
              </a:extLst>
            </p:cNvPr>
            <p:cNvSpPr/>
            <p:nvPr/>
          </p:nvSpPr>
          <p:spPr>
            <a:xfrm>
              <a:off x="4094481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A0036E4-F78E-0A4E-B0D2-039C765F1145}"/>
                </a:ext>
              </a:extLst>
            </p:cNvPr>
            <p:cNvSpPr/>
            <p:nvPr/>
          </p:nvSpPr>
          <p:spPr>
            <a:xfrm>
              <a:off x="4315824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675DAF8-91A5-F54F-ACCB-05B2BDB09B43}"/>
                </a:ext>
              </a:extLst>
            </p:cNvPr>
            <p:cNvSpPr/>
            <p:nvPr/>
          </p:nvSpPr>
          <p:spPr>
            <a:xfrm>
              <a:off x="4537167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6473BFC-3AB4-624D-9742-4AF9D4E5C22C}"/>
                </a:ext>
              </a:extLst>
            </p:cNvPr>
            <p:cNvSpPr/>
            <p:nvPr/>
          </p:nvSpPr>
          <p:spPr>
            <a:xfrm>
              <a:off x="4758510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51A3642-7AAA-4949-80D4-A1141C15330E}"/>
                </a:ext>
              </a:extLst>
            </p:cNvPr>
            <p:cNvSpPr/>
            <p:nvPr/>
          </p:nvSpPr>
          <p:spPr>
            <a:xfrm>
              <a:off x="4979853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DD34AC3-57F0-C74C-9E48-B0B63F43AA7A}"/>
                </a:ext>
              </a:extLst>
            </p:cNvPr>
            <p:cNvSpPr/>
            <p:nvPr/>
          </p:nvSpPr>
          <p:spPr>
            <a:xfrm>
              <a:off x="5201196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F9D4A59-8A45-EF45-950A-52AD1735FE25}"/>
                </a:ext>
              </a:extLst>
            </p:cNvPr>
            <p:cNvSpPr/>
            <p:nvPr/>
          </p:nvSpPr>
          <p:spPr>
            <a:xfrm>
              <a:off x="5422539" y="414200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4DB1ECF-41B4-F04B-9208-DD7AF1D11005}"/>
                </a:ext>
              </a:extLst>
            </p:cNvPr>
            <p:cNvSpPr/>
            <p:nvPr/>
          </p:nvSpPr>
          <p:spPr>
            <a:xfrm>
              <a:off x="4315824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AD5D925-DFF0-5E40-B53A-CCBCEF24FDEA}"/>
                </a:ext>
              </a:extLst>
            </p:cNvPr>
            <p:cNvSpPr/>
            <p:nvPr/>
          </p:nvSpPr>
          <p:spPr>
            <a:xfrm>
              <a:off x="4537167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8E9FB3D-4388-3D4E-AED8-075798E5EE41}"/>
                </a:ext>
              </a:extLst>
            </p:cNvPr>
            <p:cNvSpPr/>
            <p:nvPr/>
          </p:nvSpPr>
          <p:spPr>
            <a:xfrm>
              <a:off x="4758510" y="4481217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D2D6F71D-8C1A-4448-B260-266B37DC813C}"/>
              </a:ext>
            </a:extLst>
          </p:cNvPr>
          <p:cNvSpPr/>
          <p:nvPr/>
        </p:nvSpPr>
        <p:spPr>
          <a:xfrm>
            <a:off x="2911548" y="274863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DF29C-9BB5-EE45-8BF7-442D7B385E92}"/>
              </a:ext>
            </a:extLst>
          </p:cNvPr>
          <p:cNvCxnSpPr>
            <a:cxnSpLocks/>
            <a:endCxn id="163" idx="4"/>
          </p:cNvCxnSpPr>
          <p:nvPr/>
        </p:nvCxnSpPr>
        <p:spPr>
          <a:xfrm flipV="1">
            <a:off x="2957268" y="2840072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7DA5BCFA-7B61-CF4A-9D67-750A8C445565}"/>
              </a:ext>
            </a:extLst>
          </p:cNvPr>
          <p:cNvSpPr txBox="1">
            <a:spLocks/>
          </p:cNvSpPr>
          <p:nvPr/>
        </p:nvSpPr>
        <p:spPr>
          <a:xfrm>
            <a:off x="5198872" y="1441700"/>
            <a:ext cx="3868927" cy="5307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Element and associated data structures are indexed indirectly via a data structure, e.g.,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(k), </a:t>
            </a:r>
            <a:r>
              <a:rPr lang="en-US" dirty="0" err="1">
                <a:latin typeface="+mj-lt"/>
              </a:rPr>
              <a:t>ober</a:t>
            </a:r>
            <a:r>
              <a:rPr lang="en-US" dirty="0">
                <a:latin typeface="+mj-lt"/>
              </a:rPr>
              <a:t> the range: </a:t>
            </a:r>
            <a:r>
              <a:rPr lang="en-US" dirty="0" err="1">
                <a:latin typeface="+mj-lt"/>
              </a:rPr>
              <a:t>velocity_x</a:t>
            </a:r>
            <a:r>
              <a:rPr lang="en-US" dirty="0">
                <a:latin typeface="+mj-lt"/>
              </a:rPr>
              <a:t>(0:nElem)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Neighbors of (k) are obtained via a relationship mapping obtained, e.g., 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D2C5456-5F31-E34D-B29F-CE6E0C448A7B}"/>
              </a:ext>
            </a:extLst>
          </p:cNvPr>
          <p:cNvSpPr/>
          <p:nvPr/>
        </p:nvSpPr>
        <p:spPr>
          <a:xfrm>
            <a:off x="6351440" y="2900703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1349209-8E15-DD4E-8D06-A02599721FAA}"/>
              </a:ext>
            </a:extLst>
          </p:cNvPr>
          <p:cNvCxnSpPr>
            <a:cxnSpLocks/>
            <a:endCxn id="170" idx="4"/>
          </p:cNvCxnSpPr>
          <p:nvPr/>
        </p:nvCxnSpPr>
        <p:spPr>
          <a:xfrm flipV="1">
            <a:off x="6397160" y="2992143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B462A52-F98D-5544-91E7-F9E8A019EF84}"/>
              </a:ext>
            </a:extLst>
          </p:cNvPr>
          <p:cNvSpPr txBox="1"/>
          <p:nvPr/>
        </p:nvSpPr>
        <p:spPr>
          <a:xfrm>
            <a:off x="4833259" y="6105414"/>
            <a:ext cx="4149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std::vector&lt;int&gt; </a:t>
            </a:r>
            <a:r>
              <a:rPr lang="en-US" sz="1600" dirty="0" err="1">
                <a:latin typeface="Courier" pitchFamily="2" charset="0"/>
              </a:rPr>
              <a:t>neighbor_elems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r>
              <a:rPr lang="en-US" sz="1600" dirty="0">
                <a:latin typeface="Courier" pitchFamily="2" charset="0"/>
              </a:rPr>
              <a:t>	= </a:t>
            </a:r>
            <a:r>
              <a:rPr lang="en-US" sz="1600" dirty="0" err="1">
                <a:latin typeface="Courier" pitchFamily="2" charset="0"/>
              </a:rPr>
              <a:t>elem_relationship</a:t>
            </a:r>
            <a:r>
              <a:rPr lang="en-US" sz="1600" dirty="0">
                <a:latin typeface="Courier" pitchFamily="2" charset="0"/>
              </a:rPr>
              <a:t>(k);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Over the Domain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a simple model equation with the heart domain in mind: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Integrating over the domain,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: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Without loss of generality, let us define a set of subdomains,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:</a:t>
            </a: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F420-DDC6-0E49-A685-D12649F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0" y="2631014"/>
            <a:ext cx="4025189" cy="22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0CD68-0B81-574C-9123-AA69DD4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40" y="2095157"/>
            <a:ext cx="18796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9549-653D-B844-A787-4E75F19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40" y="3542699"/>
            <a:ext cx="29718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01B21-8B72-734F-8D25-4D0AEF47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0" y="5481917"/>
            <a:ext cx="4102100" cy="1130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778E3-DA50-B54E-85E7-B81FAE67D907}"/>
              </a:ext>
            </a:extLst>
          </p:cNvPr>
          <p:cNvSpPr txBox="1"/>
          <p:nvPr/>
        </p:nvSpPr>
        <p:spPr>
          <a:xfrm>
            <a:off x="3665545" y="2307534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F</a:t>
            </a:r>
            <a:r>
              <a:rPr lang="en-US" baseline="-25000" dirty="0"/>
              <a:t>j</a:t>
            </a:r>
            <a:r>
              <a:rPr lang="en-US" dirty="0"/>
              <a:t> is a flux and S is a source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14FF-5513-9448-AA40-638C7C7BEB1F}"/>
              </a:ext>
            </a:extLst>
          </p:cNvPr>
          <p:cNvSpPr txBox="1"/>
          <p:nvPr/>
        </p:nvSpPr>
        <p:spPr>
          <a:xfrm>
            <a:off x="5503496" y="5639582"/>
            <a:ext cx="28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Often the formality of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k</a:t>
            </a:r>
            <a:r>
              <a:rPr lang="en-US" dirty="0"/>
              <a:t> and </a:t>
            </a:r>
            <a:r>
              <a:rPr lang="en-US" dirty="0" err="1">
                <a:latin typeface="Symbol" pitchFamily="2" charset="2"/>
              </a:rPr>
              <a:t>W</a:t>
            </a:r>
            <a:r>
              <a:rPr lang="en-US" baseline="-25000" dirty="0" err="1"/>
              <a:t>k</a:t>
            </a:r>
            <a:r>
              <a:rPr lang="en-US" dirty="0"/>
              <a:t> is dropped and is implied over the integration </a:t>
            </a:r>
          </a:p>
        </p:txBody>
      </p:sp>
    </p:spTree>
    <p:extLst>
      <p:ext uri="{BB962C8B-B14F-4D97-AF65-F5344CB8AC3E}">
        <p14:creationId xmlns:p14="http://schemas.microsoft.com/office/powerpoint/2010/main" val="40029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Mesh-based Methods Basic Concept: Sub-divide domain into </a:t>
            </a:r>
            <a:r>
              <a:rPr lang="en-US" i="1" dirty="0"/>
              <a:t>Finite Elements and Numerically Integrate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Define basis within the domain: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While restricting to a Lagrange nodal basis, 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/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130878AD-A108-5F45-9780-69C7C7CD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58" y="1141405"/>
                <a:ext cx="4057969" cy="908197"/>
              </a:xfrm>
              <a:prstGeom prst="rect">
                <a:avLst/>
              </a:prstGeom>
              <a:blipFill>
                <a:blip r:embed="rId2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8B0A7A-42FA-5B41-982F-0076B397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3002126"/>
            <a:ext cx="6299200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/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0B7104-BBD8-E641-8677-0259D4DD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96230"/>
                <a:ext cx="1931105" cy="401648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i-2, and i+1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2440556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i-1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4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10741" cy="558486"/>
              </a:xfrm>
              <a:prstGeom prst="rect">
                <a:avLst/>
              </a:prstGeom>
              <a:blipFill>
                <a:blip r:embed="rId4"/>
                <a:stretch>
                  <a:fillRect t="-91111" r="-2593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B09384E-B2EE-B946-B5DF-F5507E1E6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2B882-1751-564C-86B2-269A5E0ADFF8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E25317AE-62DB-5949-84FD-081B6F0AB8A3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669D577-7C93-6F4B-B8F1-1BE83FC3E51A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D43E2-12F0-AC44-A5D9-5E1FF79A486E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337702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666451A-A660-A04D-AA37-966A1B387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 where i-1, and i+2 values are “reachable” through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Later, in the advection stabilization set of lectures, we will see that such extrapolation is, often “limited”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Vertex-centered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42FA1-2750-624A-98BA-12AB3848B538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2: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68" y="3299254"/>
                <a:ext cx="2738378" cy="563616"/>
              </a:xfrm>
              <a:prstGeom prst="rect">
                <a:avLst/>
              </a:prstGeom>
              <a:blipFill>
                <a:blip r:embed="rId2"/>
                <a:stretch>
                  <a:fillRect l="-185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425168" cy="558486"/>
              </a:xfrm>
              <a:prstGeom prst="rect">
                <a:avLst/>
              </a:prstGeom>
              <a:blipFill>
                <a:blip r:embed="rId4"/>
                <a:stretch>
                  <a:fillRect t="-91111" r="-2214" b="-1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70BAC8A8-6C84-1843-A042-889DF6D7A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224" y="5285444"/>
            <a:ext cx="1613125" cy="13320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939F84-BF5B-1C44-A820-2510EC939BC7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B537E5FC-DE61-7446-A5ED-6C3E5909671D}"/>
              </a:ext>
            </a:extLst>
          </p:cNvPr>
          <p:cNvSpPr/>
          <p:nvPr/>
        </p:nvSpPr>
        <p:spPr>
          <a:xfrm>
            <a:off x="5779277" y="33224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4B38E-9681-EA4E-AE37-1C7956776353}"/>
              </a:ext>
            </a:extLst>
          </p:cNvPr>
          <p:cNvSpPr/>
          <p:nvPr/>
        </p:nvSpPr>
        <p:spPr>
          <a:xfrm>
            <a:off x="5743425" y="355006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45195A-0096-184E-904A-04FEC7D34E00}"/>
              </a:ext>
            </a:extLst>
          </p:cNvPr>
          <p:cNvSpPr txBox="1"/>
          <p:nvPr/>
        </p:nvSpPr>
        <p:spPr>
          <a:xfrm>
            <a:off x="3082831" y="642692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Iso-parametric coordinate system: -1:+1</a:t>
            </a:r>
          </a:p>
        </p:txBody>
      </p:sp>
    </p:spTree>
    <p:extLst>
      <p:ext uri="{BB962C8B-B14F-4D97-AF65-F5344CB8AC3E}">
        <p14:creationId xmlns:p14="http://schemas.microsoft.com/office/powerpoint/2010/main" val="29274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6737237" cy="5416297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Mindset change for unstructured: the mesh connectivity we have implicitly defines the limiting spatial order of the scheme, here in an unstructured setting, second-order in space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“left”/”right” two-state scheme; increased stencil “reachable” - still by extrapolation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virtual edges of control volume faces, connected to the left and right DOF location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 area vector, or at the face of the elements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might be a path forward to increase order of accuracy, while maintaining a compact stencil?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Cell-centered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/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Elem 1: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i+1/2</a:t>
                </a:r>
                <a:r>
                  <a:rPr lang="en-US" dirty="0"/>
                  <a:t>, </a:t>
                </a:r>
                <a:r>
                  <a:rPr lang="en-US" dirty="0">
                    <a:latin typeface="Symbol" pitchFamily="2" charset="2"/>
                  </a:rPr>
                  <a:t>f</a:t>
                </a:r>
                <a:r>
                  <a:rPr lang="en-US" baseline="-25000" dirty="0"/>
                  <a:t>i+1 1/2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 1/2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CF5C53-00C5-8048-A0A8-B1C6651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2" y="3299254"/>
                <a:ext cx="3966279" cy="582211"/>
              </a:xfrm>
              <a:prstGeom prst="rect">
                <a:avLst/>
              </a:prstGeom>
              <a:blipFill>
                <a:blip r:embed="rId2"/>
                <a:stretch>
                  <a:fillRect l="-127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/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24EE16-2677-5043-8C71-8B05DB58F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76" y="3815815"/>
                <a:ext cx="4057969" cy="908197"/>
              </a:xfrm>
              <a:prstGeom prst="rect">
                <a:avLst/>
              </a:prstGeom>
              <a:blipFill>
                <a:blip r:embed="rId3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/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 1/2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2A88F-19F3-1444-8DFA-D5FFD707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7" y="3990670"/>
                <a:ext cx="3888885" cy="452496"/>
              </a:xfrm>
              <a:prstGeom prst="rect">
                <a:avLst/>
              </a:prstGeom>
              <a:blipFill>
                <a:blip r:embed="rId4"/>
                <a:stretch>
                  <a:fillRect t="-113889" r="-3583" b="-18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44F0265-2672-8344-8F42-3089E1347667}"/>
              </a:ext>
            </a:extLst>
          </p:cNvPr>
          <p:cNvSpPr/>
          <p:nvPr/>
        </p:nvSpPr>
        <p:spPr>
          <a:xfrm>
            <a:off x="5593671" y="2638297"/>
            <a:ext cx="1965614" cy="259555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34530C66-7651-0545-B230-A63B9F97A8AD}"/>
              </a:ext>
            </a:extLst>
          </p:cNvPr>
          <p:cNvSpPr/>
          <p:nvPr/>
        </p:nvSpPr>
        <p:spPr>
          <a:xfrm>
            <a:off x="7507930" y="27389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DEB324-0D46-F946-B249-FD7DD238C4A1}"/>
              </a:ext>
            </a:extLst>
          </p:cNvPr>
          <p:cNvSpPr/>
          <p:nvPr/>
        </p:nvSpPr>
        <p:spPr>
          <a:xfrm>
            <a:off x="6590704" y="2184908"/>
            <a:ext cx="1961360" cy="12636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D05B-CE6D-2844-9B9F-0C2F64766A6E}"/>
              </a:ext>
            </a:extLst>
          </p:cNvPr>
          <p:cNvSpPr txBox="1"/>
          <p:nvPr/>
        </p:nvSpPr>
        <p:spPr>
          <a:xfrm>
            <a:off x="7153387" y="180184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Cell-centered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80C656-8441-B64A-A9D7-559F87551441}"/>
              </a:ext>
            </a:extLst>
          </p:cNvPr>
          <p:cNvSpPr txBox="1"/>
          <p:nvPr/>
        </p:nvSpPr>
        <p:spPr>
          <a:xfrm>
            <a:off x="5877537" y="3184060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points</a:t>
            </a:r>
          </a:p>
          <a:p>
            <a:r>
              <a:rPr lang="en-US" dirty="0"/>
              <a:t>Degree-of-freedom (DOF)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2B45F1DF-AAD1-A445-904F-F744C6E52585}"/>
              </a:ext>
            </a:extLst>
          </p:cNvPr>
          <p:cNvSpPr/>
          <p:nvPr/>
        </p:nvSpPr>
        <p:spPr>
          <a:xfrm>
            <a:off x="5779277" y="3609840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A2AACF-76D0-F94E-97B0-E2A66952BC98}"/>
              </a:ext>
            </a:extLst>
          </p:cNvPr>
          <p:cNvSpPr/>
          <p:nvPr/>
        </p:nvSpPr>
        <p:spPr>
          <a:xfrm>
            <a:off x="5717299" y="328880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C811E1E-BA1E-824E-834F-59D18240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41629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From this: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to that….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F2C0F7-48B5-CA46-9E94-1B6F1394C724}"/>
              </a:ext>
            </a:extLst>
          </p:cNvPr>
          <p:cNvCxnSpPr>
            <a:cxnSpLocks/>
          </p:cNvCxnSpPr>
          <p:nvPr/>
        </p:nvCxnSpPr>
        <p:spPr>
          <a:xfrm flipV="1">
            <a:off x="611756" y="2833622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2659AA-EF6F-9C43-A247-6879543BFC79}"/>
              </a:ext>
            </a:extLst>
          </p:cNvPr>
          <p:cNvCxnSpPr>
            <a:cxnSpLocks/>
          </p:cNvCxnSpPr>
          <p:nvPr/>
        </p:nvCxnSpPr>
        <p:spPr>
          <a:xfrm flipV="1">
            <a:off x="6636055" y="2799651"/>
            <a:ext cx="18288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40506"/>
            <a:ext cx="7543800" cy="570225"/>
          </a:xfrm>
        </p:spPr>
        <p:txBody>
          <a:bodyPr/>
          <a:lstStyle/>
          <a:p>
            <a:r>
              <a:rPr lang="en-US" dirty="0"/>
              <a:t>Re-visiting the Underlying Basis: Polynomial Promotion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4FD4-6A08-7C4F-8952-CAB7B981646F}"/>
              </a:ext>
            </a:extLst>
          </p:cNvPr>
          <p:cNvGrpSpPr/>
          <p:nvPr/>
        </p:nvGrpSpPr>
        <p:grpSpPr>
          <a:xfrm>
            <a:off x="2275348" y="2345000"/>
            <a:ext cx="4537198" cy="580382"/>
            <a:chOff x="2317943" y="2804661"/>
            <a:chExt cx="4537198" cy="58038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1404D6-6888-AC44-9F72-D32867D3BBAA}"/>
                </a:ext>
              </a:extLst>
            </p:cNvPr>
            <p:cNvCxnSpPr>
              <a:cxnSpLocks/>
              <a:stCxn id="12" idx="2"/>
              <a:endCxn id="13" idx="6"/>
            </p:cNvCxnSpPr>
            <p:nvPr/>
          </p:nvCxnSpPr>
          <p:spPr>
            <a:xfrm flipV="1">
              <a:off x="2422230" y="3256753"/>
              <a:ext cx="4347860" cy="36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5E0F10-3478-6843-AF42-9F5BCE35492F}"/>
                </a:ext>
              </a:extLst>
            </p:cNvPr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F05CF-3655-514D-B078-21A797B98783}"/>
                </a:ext>
              </a:extLst>
            </p:cNvPr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05C6B-305F-5940-A40E-A62EAB40345B}"/>
                </a:ext>
              </a:extLst>
            </p:cNvPr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9A0CC-43F7-5C45-974C-03E6C6A00461}"/>
                </a:ext>
              </a:extLst>
            </p:cNvPr>
            <p:cNvSpPr txBox="1"/>
            <p:nvPr/>
          </p:nvSpPr>
          <p:spPr>
            <a:xfrm>
              <a:off x="2317943" y="283423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E45B1-CE54-CA47-A1F9-708BFE51AF74}"/>
                </a:ext>
              </a:extLst>
            </p:cNvPr>
            <p:cNvSpPr txBox="1"/>
            <p:nvPr/>
          </p:nvSpPr>
          <p:spPr>
            <a:xfrm>
              <a:off x="4442912" y="2834231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1AA7A-8B9B-FA4F-BC6B-04095B881D20}"/>
                </a:ext>
              </a:extLst>
            </p:cNvPr>
            <p:cNvSpPr txBox="1"/>
            <p:nvPr/>
          </p:nvSpPr>
          <p:spPr>
            <a:xfrm>
              <a:off x="6361095" y="281366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7590A29-33DC-434D-919B-1CFCC14AC3E5}"/>
                </a:ext>
              </a:extLst>
            </p:cNvPr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09DFDF8-652D-E943-8419-1900F55751F5}"/>
                </a:ext>
              </a:extLst>
            </p:cNvPr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1411E-CEA0-AC45-807B-83142AD57FED}"/>
                </a:ext>
              </a:extLst>
            </p:cNvPr>
            <p:cNvSpPr txBox="1"/>
            <p:nvPr/>
          </p:nvSpPr>
          <p:spPr>
            <a:xfrm>
              <a:off x="5414251" y="2804661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i+1/2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09373C-FDDF-4446-8A39-B9E7932267FD}"/>
                </a:ext>
              </a:extLst>
            </p:cNvPr>
            <p:cNvSpPr txBox="1"/>
            <p:nvPr/>
          </p:nvSpPr>
          <p:spPr>
            <a:xfrm>
              <a:off x="3243713" y="281830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i-1/2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64226A2-6026-5E44-8D8D-E93027DE067C}"/>
              </a:ext>
            </a:extLst>
          </p:cNvPr>
          <p:cNvSpPr/>
          <p:nvPr/>
        </p:nvSpPr>
        <p:spPr>
          <a:xfrm>
            <a:off x="3473030" y="2150075"/>
            <a:ext cx="2103120" cy="1298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52B06E-E068-F84D-99EC-772EC5FE424D}"/>
              </a:ext>
            </a:extLst>
          </p:cNvPr>
          <p:cNvSpPr/>
          <p:nvPr/>
        </p:nvSpPr>
        <p:spPr>
          <a:xfrm>
            <a:off x="8451677" y="270944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7652A-21D3-834E-A264-A663A459A51D}"/>
              </a:ext>
            </a:extLst>
          </p:cNvPr>
          <p:cNvSpPr txBox="1"/>
          <p:nvPr/>
        </p:nvSpPr>
        <p:spPr>
          <a:xfrm>
            <a:off x="8225562" y="235811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i+2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89ED49-8AC4-3748-84E2-ADD2AD9DF878}"/>
              </a:ext>
            </a:extLst>
          </p:cNvPr>
          <p:cNvSpPr/>
          <p:nvPr/>
        </p:nvSpPr>
        <p:spPr>
          <a:xfrm>
            <a:off x="497081" y="274165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62611-A3D0-DF47-8DC2-202777CFDD77}"/>
              </a:ext>
            </a:extLst>
          </p:cNvPr>
          <p:cNvSpPr txBox="1"/>
          <p:nvPr/>
        </p:nvSpPr>
        <p:spPr>
          <a:xfrm>
            <a:off x="270966" y="239032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i-2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A2E792-EAD4-454A-BE6A-1CF8250257BA}"/>
              </a:ext>
            </a:extLst>
          </p:cNvPr>
          <p:cNvSpPr/>
          <p:nvPr/>
        </p:nvSpPr>
        <p:spPr>
          <a:xfrm>
            <a:off x="4553567" y="2683785"/>
            <a:ext cx="2103120" cy="266312"/>
          </a:xfrm>
          <a:prstGeom prst="rect">
            <a:avLst/>
          </a:prstGeom>
          <a:solidFill>
            <a:schemeClr val="accent1">
              <a:alpha val="167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026E05-F80A-284A-AD21-88A7E7C1E8B8}"/>
              </a:ext>
            </a:extLst>
          </p:cNvPr>
          <p:cNvGrpSpPr/>
          <p:nvPr/>
        </p:nvGrpSpPr>
        <p:grpSpPr>
          <a:xfrm>
            <a:off x="408529" y="3961459"/>
            <a:ext cx="4537198" cy="1298448"/>
            <a:chOff x="2254751" y="3961459"/>
            <a:chExt cx="4537198" cy="12984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649E90-046F-D44A-B758-10FAFF9C21E4}"/>
                </a:ext>
              </a:extLst>
            </p:cNvPr>
            <p:cNvGrpSpPr/>
            <p:nvPr/>
          </p:nvGrpSpPr>
          <p:grpSpPr>
            <a:xfrm>
              <a:off x="2254751" y="4128496"/>
              <a:ext cx="4537198" cy="580382"/>
              <a:chOff x="2317943" y="2804661"/>
              <a:chExt cx="4537198" cy="58038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377DE80-075D-2A4F-BF88-76D503D7BA5C}"/>
                  </a:ext>
                </a:extLst>
              </p:cNvPr>
              <p:cNvCxnSpPr>
                <a:cxnSpLocks/>
                <a:stCxn id="35" idx="2"/>
                <a:endCxn id="3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DE0D4E9-750E-C040-BF51-8847492D7AE8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77F57BA-4D21-4D46-97FE-944E6A817826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2A5602C-3CBD-0145-B1F8-D1233921A120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53D920-1843-F249-B65A-14E64FA18B23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22640A-95A8-0D4D-A84A-293BDEBF4E99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5A8ACF-B27C-524F-90EC-0F380E0BF26F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4A744E-DE51-F043-B1A3-BEE7963DADDC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0EDD18-7740-514F-9711-07EBA0E3A093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9731BB-5B0C-644C-A8D2-52ACD1843F57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1CF805-2602-6E47-BAA7-B266B6795C2B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AFC78F-CCED-B44A-8FB3-334DE8A49632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B4A9FB-CB7F-7D47-9DA9-26B9A99FBC5E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F9130B-EBBE-F047-9587-DCEEB08CE01C}"/>
              </a:ext>
            </a:extLst>
          </p:cNvPr>
          <p:cNvGrpSpPr/>
          <p:nvPr/>
        </p:nvGrpSpPr>
        <p:grpSpPr>
          <a:xfrm>
            <a:off x="408529" y="5402729"/>
            <a:ext cx="4537198" cy="1298448"/>
            <a:chOff x="2237332" y="5402729"/>
            <a:chExt cx="4537198" cy="129844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24A369-32D5-8141-9D9A-10FEF62DAEF1}"/>
                </a:ext>
              </a:extLst>
            </p:cNvPr>
            <p:cNvGrpSpPr/>
            <p:nvPr/>
          </p:nvGrpSpPr>
          <p:grpSpPr>
            <a:xfrm>
              <a:off x="2237332" y="5587185"/>
              <a:ext cx="4537198" cy="580382"/>
              <a:chOff x="2317943" y="2804661"/>
              <a:chExt cx="4537198" cy="58038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DF5EDB-6353-F84E-A270-CDC0CC28B7F6}"/>
                  </a:ext>
                </a:extLst>
              </p:cNvPr>
              <p:cNvCxnSpPr>
                <a:cxnSpLocks/>
                <a:stCxn id="55" idx="2"/>
                <a:endCxn id="5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986B9C8-96A9-A94A-A2E2-71C75DEE2292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1261522-B35A-1043-B616-0A18EDA91A9E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D67AD9-8F15-044A-9327-90A23AD14A4C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655646-D6A4-4B4B-A1FB-3BAFF9B23FDB}"/>
                  </a:ext>
                </a:extLst>
              </p:cNvPr>
              <p:cNvSpPr txBox="1"/>
              <p:nvPr/>
            </p:nvSpPr>
            <p:spPr>
              <a:xfrm>
                <a:off x="2317943" y="2834231"/>
                <a:ext cx="457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i-1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25E50D8-C8FC-AE44-8487-03F7D1312DC4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</a:t>
                </a:r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3A8C6B-51D5-A440-B4B8-F54D675F1857}"/>
                  </a:ext>
                </a:extLst>
              </p:cNvPr>
              <p:cNvSpPr txBox="1"/>
              <p:nvPr/>
            </p:nvSpPr>
            <p:spPr>
              <a:xfrm>
                <a:off x="6361095" y="281366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i+1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B6C1D9-669B-DD40-9170-1FB74B2B995D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548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i+1/2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48C3FD-AAA5-944C-8BCB-4BE788C8C191}"/>
                  </a:ext>
                </a:extLst>
              </p:cNvPr>
              <p:cNvSpPr txBox="1"/>
              <p:nvPr/>
            </p:nvSpPr>
            <p:spPr>
              <a:xfrm>
                <a:off x="3243713" y="2818305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-25000" dirty="0"/>
                  <a:t>i-1/2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CF71774-20D8-A042-9212-757FDCF98811}"/>
                </a:ext>
              </a:extLst>
            </p:cNvPr>
            <p:cNvSpPr/>
            <p:nvPr/>
          </p:nvSpPr>
          <p:spPr>
            <a:xfrm>
              <a:off x="5548655" y="597811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2CC215E-30B7-704E-A50E-40F112BBCCAE}"/>
                </a:ext>
              </a:extLst>
            </p:cNvPr>
            <p:cNvSpPr/>
            <p:nvPr/>
          </p:nvSpPr>
          <p:spPr>
            <a:xfrm>
              <a:off x="3323615" y="5999884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F4EF57-5C61-9E48-85AC-485A1ABA1900}"/>
                </a:ext>
              </a:extLst>
            </p:cNvPr>
            <p:cNvSpPr/>
            <p:nvPr/>
          </p:nvSpPr>
          <p:spPr>
            <a:xfrm>
              <a:off x="5393270" y="5402729"/>
              <a:ext cx="41148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8530B2D-041A-F749-B293-937C540DDD57}"/>
                </a:ext>
              </a:extLst>
            </p:cNvPr>
            <p:cNvSpPr/>
            <p:nvPr/>
          </p:nvSpPr>
          <p:spPr>
            <a:xfrm>
              <a:off x="4531792" y="5901608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51447F-9734-3444-B027-25AC71C8F4E1}"/>
              </a:ext>
            </a:extLst>
          </p:cNvPr>
          <p:cNvSpPr txBox="1"/>
          <p:nvPr/>
        </p:nvSpPr>
        <p:spPr>
          <a:xfrm>
            <a:off x="5176358" y="4664064"/>
            <a:ext cx="3452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endParaRPr lang="en-US" dirty="0"/>
          </a:p>
          <a:p>
            <a:r>
              <a:rPr lang="en-US" dirty="0"/>
              <a:t>New promoted nodes “live” at the Gauss-</a:t>
            </a:r>
            <a:r>
              <a:rPr lang="en-US" dirty="0" err="1"/>
              <a:t>Lobatto</a:t>
            </a:r>
            <a:r>
              <a:rPr lang="en-US" dirty="0"/>
              <a:t> points while dual volume lives at the Gauss-</a:t>
            </a:r>
            <a:r>
              <a:rPr lang="en-US" dirty="0" err="1"/>
              <a:t>Lagendre</a:t>
            </a:r>
            <a:r>
              <a:rPr lang="en-US" dirty="0"/>
              <a:t> points: +/- sqrt(3)/3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11979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The Concept of Meshing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Why Unstructured?</a:t>
            </a:r>
          </a:p>
          <a:p>
            <a:pPr>
              <a:buFont typeface="Wingdings" charset="2"/>
              <a:buChar char="§"/>
            </a:pPr>
            <a:r>
              <a:rPr lang="en-US" dirty="0"/>
              <a:t> Unstructured Element </a:t>
            </a:r>
            <a:r>
              <a:rPr lang="en-US" dirty="0" err="1"/>
              <a:t>Typoes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Finite Element Method (FEM)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Control-Volume Finite Element Method (CVFEM)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Edge-based Vertex-Centered (EBVC)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Cell-centered Finite Volume (FV)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</p:spTree>
    <p:extLst>
      <p:ext uri="{BB962C8B-B14F-4D97-AF65-F5344CB8AC3E}">
        <p14:creationId xmlns:p14="http://schemas.microsoft.com/office/powerpoint/2010/main" val="7184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7" y="768537"/>
            <a:ext cx="2747822" cy="1995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3742995" y="3961459"/>
              <a:ext cx="1600200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5960815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04012-932F-EC47-9CD7-6A8894FA49AC}"/>
              </a:ext>
            </a:extLst>
          </p:cNvPr>
          <p:cNvSpPr txBox="1"/>
          <p:nvPr/>
        </p:nvSpPr>
        <p:spPr>
          <a:xfrm>
            <a:off x="5901484" y="24696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049275-B97E-B04E-A14C-F702499D1B6B}"/>
              </a:ext>
            </a:extLst>
          </p:cNvPr>
          <p:cNvCxnSpPr/>
          <p:nvPr/>
        </p:nvCxnSpPr>
        <p:spPr>
          <a:xfrm>
            <a:off x="1045029" y="5643154"/>
            <a:ext cx="39502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2" y="1555065"/>
            <a:ext cx="3797352" cy="2332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Meshing time for complex applications remains a significant bottleneck!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4430575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applications of interest contain complex geometries </a:t>
            </a:r>
          </a:p>
          <a:p>
            <a:pPr>
              <a:buFont typeface="Arial" charset="0"/>
              <a:buChar char="•"/>
            </a:pPr>
            <a:r>
              <a:rPr lang="en-US" dirty="0"/>
              <a:t> low-Mach fluids users interested in high-quality simulation results tend towards hexahedral-based topologies (if possible)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if a scheme is “design-order” accurate, any topology may suffice as it is simply a matter of mesh size and efficiency </a:t>
            </a:r>
            <a:r>
              <a:rPr lang="mr-IN" dirty="0"/>
              <a:t>–</a:t>
            </a:r>
            <a:r>
              <a:rPr lang="en-US" dirty="0"/>
              <a:t> not unlike the active discussion on low- vs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Sometimes, the penetration of a low-Mach fluids physics addition in common analysis is high as the meshing can be prohibitively complex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5638" y="4465581"/>
            <a:ext cx="132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UUR Example: Vestas V27 225 kw hybrid low-order hex/</a:t>
            </a:r>
            <a:r>
              <a:rPr lang="en-US" sz="1600" dirty="0" err="1"/>
              <a:t>tet</a:t>
            </a:r>
            <a:r>
              <a:rPr lang="en-US" sz="1600" dirty="0"/>
              <a:t>/</a:t>
            </a:r>
            <a:r>
              <a:rPr lang="en-US" sz="1600" dirty="0" err="1"/>
              <a:t>pyr</a:t>
            </a:r>
            <a:r>
              <a:rPr lang="en-US" sz="1600" dirty="0"/>
              <a:t>/wedge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CAEEA-7F08-1741-8AA1-E045EF370F7C}"/>
              </a:ext>
            </a:extLst>
          </p:cNvPr>
          <p:cNvSpPr txBox="1"/>
          <p:nvPr/>
        </p:nvSpPr>
        <p:spPr>
          <a:xfrm>
            <a:off x="329315" y="6437446"/>
            <a:ext cx="44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complex world – stair-stepped!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6FF57-E25F-4A4A-9ACE-98384761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2" b="11248"/>
          <a:stretch/>
        </p:blipFill>
        <p:spPr>
          <a:xfrm>
            <a:off x="1082396" y="5150167"/>
            <a:ext cx="2411855" cy="1377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96B33-774E-764C-AF68-4822AC25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9" y="3927837"/>
            <a:ext cx="2125543" cy="2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Various Topologies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8" t="2107" r="31026" b="63016"/>
          <a:stretch/>
        </p:blipFill>
        <p:spPr>
          <a:xfrm>
            <a:off x="515436" y="1671112"/>
            <a:ext cx="1527859" cy="1442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9" r="80411"/>
          <a:stretch/>
        </p:blipFill>
        <p:spPr>
          <a:xfrm>
            <a:off x="7311044" y="1852874"/>
            <a:ext cx="1432347" cy="140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t="37467" r="32943" b="31468"/>
          <a:stretch/>
        </p:blipFill>
        <p:spPr>
          <a:xfrm>
            <a:off x="5904719" y="1852874"/>
            <a:ext cx="1406325" cy="128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17" t="89574" r="114770" b="-21361"/>
          <a:stretch/>
        </p:blipFill>
        <p:spPr>
          <a:xfrm>
            <a:off x="1467454" y="1925757"/>
            <a:ext cx="1553538" cy="1314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79413" b="66280"/>
          <a:stretch/>
        </p:blipFill>
        <p:spPr>
          <a:xfrm>
            <a:off x="2495007" y="1671112"/>
            <a:ext cx="1215341" cy="1394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2" r="78247" b="35056"/>
          <a:stretch/>
        </p:blipFill>
        <p:spPr>
          <a:xfrm>
            <a:off x="4012256" y="1795501"/>
            <a:ext cx="1590555" cy="1270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1031" b="54730"/>
          <a:stretch/>
        </p:blipFill>
        <p:spPr>
          <a:xfrm>
            <a:off x="2096043" y="3495056"/>
            <a:ext cx="2783053" cy="205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53511" r="52664" b="2278"/>
          <a:stretch/>
        </p:blipFill>
        <p:spPr>
          <a:xfrm>
            <a:off x="5348027" y="3495056"/>
            <a:ext cx="2519708" cy="18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2" t="52014" r="1373" b="1265"/>
          <a:stretch/>
        </p:blipFill>
        <p:spPr>
          <a:xfrm>
            <a:off x="268089" y="3822137"/>
            <a:ext cx="1867533" cy="14010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64" y="12806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3062" y="1293618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3717" y="13071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1753" y="1270468"/>
            <a:ext cx="99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9492" y="128204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Arbitrary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855" y="5951882"/>
            <a:ext cx="762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Higher-order promoted elements (Hex27, Tet10, Wedge16, Hex64, etc.)</a:t>
            </a:r>
          </a:p>
        </p:txBody>
      </p:sp>
    </p:spTree>
    <p:extLst>
      <p:ext uri="{BB962C8B-B14F-4D97-AF65-F5344CB8AC3E}">
        <p14:creationId xmlns:p14="http://schemas.microsoft.com/office/powerpoint/2010/main" val="62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Discretization (Review)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Given a partial differential equation (PDE) and associated volumetric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Applying Gauss Divergence provides the standard finite volume form: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can also multiple PDE by an arbitrary test function, w, and integrate over a volume,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1" y="2055805"/>
                <a:ext cx="2552622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10" y="3488397"/>
                <a:ext cx="3500702" cy="818814"/>
              </a:xfrm>
              <a:prstGeom prst="rect">
                <a:avLst/>
              </a:prstGeom>
              <a:blipFill>
                <a:blip r:embed="rId3"/>
                <a:stretch>
                  <a:fillRect l="-23827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60" y="1994987"/>
                <a:ext cx="3622915" cy="818814"/>
              </a:xfrm>
              <a:prstGeom prst="rect">
                <a:avLst/>
              </a:prstGeom>
              <a:blipFill>
                <a:blip r:embed="rId4"/>
                <a:stretch>
                  <a:fillRect l="-2377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0" y="5177363"/>
                <a:ext cx="4007956" cy="818814"/>
              </a:xfrm>
              <a:prstGeom prst="rect">
                <a:avLst/>
              </a:prstGeom>
              <a:blipFill>
                <a:blip r:embed="rId5"/>
                <a:stretch>
                  <a:fillRect l="-2145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8" y="3488397"/>
                <a:ext cx="2465097" cy="818814"/>
              </a:xfrm>
              <a:prstGeom prst="rect">
                <a:avLst/>
              </a:prstGeom>
              <a:blipFill>
                <a:blip r:embed="rId6"/>
                <a:stretch>
                  <a:fillRect l="-32821"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0" y="5996177"/>
                <a:ext cx="5251502" cy="818814"/>
              </a:xfrm>
              <a:prstGeom prst="rect">
                <a:avLst/>
              </a:prstGeom>
              <a:blipFill>
                <a:blip r:embed="rId7"/>
                <a:stretch>
                  <a:fillRect l="-15942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0" y="4954958"/>
            <a:ext cx="4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Next, integrate by parts and apply </a:t>
            </a:r>
          </a:p>
          <a:p>
            <a:r>
              <a:rPr lang="en-US" dirty="0">
                <a:latin typeface="+mj-lt"/>
              </a:rPr>
              <a:t>Gauss-Divergence. Note, that test function must be differentiable – shown here, at least once..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32817-6B9D-C745-BC0D-1A3724D6516F}"/>
              </a:ext>
            </a:extLst>
          </p:cNvPr>
          <p:cNvSpPr txBox="1"/>
          <p:nvPr/>
        </p:nvSpPr>
        <p:spPr>
          <a:xfrm>
            <a:off x="6339479" y="5942493"/>
            <a:ext cx="280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Sometimes, one notes T as T</a:t>
            </a:r>
            <a:r>
              <a:rPr lang="en-US" i="1" baseline="30000" dirty="0"/>
              <a:t>h</a:t>
            </a:r>
            <a:r>
              <a:rPr lang="en-US" i="1" dirty="0"/>
              <a:t> - the trial space on given mesh size, h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5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example in which the finite element method (FEM) is employed</a:t>
            </a:r>
          </a:p>
          <a:p>
            <a:pPr>
              <a:buFont typeface="Arial" charset="0"/>
              <a:buChar char="•"/>
            </a:pPr>
            <a:r>
              <a:rPr lang="en-US" dirty="0"/>
              <a:t> Define an underlying nodal basis with the element: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Gaussian Quadrature is used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using a -1:1 range, +/- sqrt(3)/3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9" y="2342307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Placeholder 4"/>
          <p:cNvSpPr txBox="1">
            <a:spLocks/>
          </p:cNvSpPr>
          <p:nvPr/>
        </p:nvSpPr>
        <p:spPr>
          <a:xfrm>
            <a:off x="5312779" y="2012417"/>
            <a:ext cx="3576578" cy="489767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using a test function,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Integration-by-parts (with G-D)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quadrature points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N can be arbitrary in order (shown here for a linear)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36117" y="470924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Finite Element Method (FEM)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7413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7428" y="325985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5958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427" y="460740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5987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09335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9349" y="58357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973" y="455260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85973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98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5958" y="321838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91866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1929875" y="486133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iamond 46"/>
          <p:cNvSpPr/>
          <p:nvPr/>
        </p:nvSpPr>
        <p:spPr>
          <a:xfrm>
            <a:off x="94374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1954950" y="567349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90901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920225" y="3474298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/>
          <p:cNvSpPr/>
          <p:nvPr/>
        </p:nvSpPr>
        <p:spPr>
          <a:xfrm>
            <a:off x="93409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1945300" y="428645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41372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3424939" y="347430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243880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450014" y="428645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2660652" y="504074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42" y="3688781"/>
                <a:ext cx="4033220" cy="818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73" y="2601208"/>
                <a:ext cx="2552622" cy="6971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38" y="4932713"/>
                <a:ext cx="5477846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9" y="2342307"/>
                <a:ext cx="2616357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53E1081-6698-5A49-8D1B-697B94E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93" y="231961"/>
            <a:ext cx="1576215" cy="11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Control-Volume Finite Element Method (CVFEM)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combination between a vertex-centered finite volume and FEM is the method known as Control Volume Finite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As with FEM, a basis is defined: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00" y="2489294"/>
                <a:ext cx="231557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𝑛𝑝𝑒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80" y="2489294"/>
                <a:ext cx="2616357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75" y="3868355"/>
                <a:ext cx="5477846" cy="818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 Placeholder 4"/>
          <p:cNvSpPr txBox="1">
            <a:spLocks/>
          </p:cNvSpPr>
          <p:nvPr/>
        </p:nvSpPr>
        <p:spPr>
          <a:xfrm>
            <a:off x="4254058" y="3458735"/>
            <a:ext cx="4647663" cy="4897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Integration-by-parts over test function w: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define a test function, w, as a piece-wise constant function (Heaviside) to be 1 inside the dual volume and 0 outside. Gradient is a Dirac-delta function: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Leading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𝑥𝐼𝑃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10" y="5384171"/>
                <a:ext cx="2460994" cy="6971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019" y="5990657"/>
                <a:ext cx="3500702" cy="8188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C99CB4-5580-FB4D-A609-9129CEF9B2FC}"/>
              </a:ext>
            </a:extLst>
          </p:cNvPr>
          <p:cNvCxnSpPr>
            <a:stCxn id="114" idx="3"/>
            <a:endCxn id="111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0ECE9C-7C33-1441-B97A-CA1CA3DE749D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6E5BA9-1DC0-5A47-BFAD-405A51F1255C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40FFF5C-B9BE-B841-BFEA-236288999443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72A519-718F-8944-8E91-91E1240AA6FE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674D9A9-9402-8F43-AF8B-76A2C58EB90F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1BC570C-0D0F-4443-93DF-A752D46A607E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2F8B006-1140-8344-BC59-599C736ADD8B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4715936-40DB-8D46-A515-68B89A9D8F31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0E06EA1-8D3A-114A-9023-76383E47502D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9214A98-E0C6-5549-9085-75C0033C6F41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1270CDC-15CB-854C-93F7-4A090FBE9638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29782E-8407-5144-B269-6F69BBF060D7}"/>
              </a:ext>
            </a:extLst>
          </p:cNvPr>
          <p:cNvCxnSpPr>
            <a:stCxn id="110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F765B6B-611F-8042-895F-A96159F8D0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F49BB51-E1E5-3E4B-A889-799443B0F200}"/>
              </a:ext>
            </a:extLst>
          </p:cNvPr>
          <p:cNvCxnSpPr>
            <a:endCxn id="109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D003F4-A9E1-1844-AF95-5971B0BC1742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F99BB61-8EE4-254A-8627-EA20CDAEC0E9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999E96-AE29-864E-9D7D-BF72103EE5B2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riangle 125">
            <a:extLst>
              <a:ext uri="{FF2B5EF4-FFF2-40B4-BE49-F238E27FC236}">
                <a16:creationId xmlns:a16="http://schemas.microsoft.com/office/drawing/2014/main" id="{000B089E-9A69-4742-9BB7-E73E9C840527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C3AAEC7F-AE3A-AE41-AADF-4EC9EFB752D2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4DC1CEAB-9994-0C4E-971C-09958BD8D4A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1C15FB94-8719-9743-9303-191E8EAC9306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5F6F49B7-368D-1C4B-84C4-0060EA6FA68C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00A5C16A-E1C7-0D41-BA3C-3646852BDB89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BEDD9E2B-50FC-1240-965C-51DBE96FB9DD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602AB14-D3B1-E844-BA05-CF9752C92691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B7C73E-4C59-C34A-BC05-5DCCD817E51D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297F7-CB27-1444-9C14-207E57FA6ECA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9EDB686-1504-1745-A35C-F33230741512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96EB9-9729-8042-9788-5C9495262491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E274337-D95E-F54C-BEDA-724BB59C9020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8158C-938A-FA4C-8E68-DC7482972A52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CAE1B0-EFDE-0C4C-9C6C-8F706725CD42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1897815-DDA8-374E-8566-6FFC20B7CCF9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amond 141">
            <a:extLst>
              <a:ext uri="{FF2B5EF4-FFF2-40B4-BE49-F238E27FC236}">
                <a16:creationId xmlns:a16="http://schemas.microsoft.com/office/drawing/2014/main" id="{35C75751-0B9C-164E-B553-E1430799EE06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2B4E3FE4-F083-C647-B0B7-49C3782B9FE9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BF6B87E-2B54-634C-B0FE-1B9BEDAF7C55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94E7617D-1BCE-214C-BF5E-A583A1299DF4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28D61844-AB96-474E-AE09-FDA45E59A9F3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iangle 146">
            <a:extLst>
              <a:ext uri="{FF2B5EF4-FFF2-40B4-BE49-F238E27FC236}">
                <a16:creationId xmlns:a16="http://schemas.microsoft.com/office/drawing/2014/main" id="{9783DE9D-9286-C74E-B323-EE1B98E6A093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riangle 147">
            <a:extLst>
              <a:ext uri="{FF2B5EF4-FFF2-40B4-BE49-F238E27FC236}">
                <a16:creationId xmlns:a16="http://schemas.microsoft.com/office/drawing/2014/main" id="{EDD2AD2E-EF94-154D-8711-0F2A4692D5B8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148">
            <a:extLst>
              <a:ext uri="{FF2B5EF4-FFF2-40B4-BE49-F238E27FC236}">
                <a16:creationId xmlns:a16="http://schemas.microsoft.com/office/drawing/2014/main" id="{75DAD838-569B-1F4A-8250-18128FFAE88C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DA50867A-6ACB-884A-A4F2-BF9B4BA1DC56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150">
            <a:extLst>
              <a:ext uri="{FF2B5EF4-FFF2-40B4-BE49-F238E27FC236}">
                <a16:creationId xmlns:a16="http://schemas.microsoft.com/office/drawing/2014/main" id="{A3CA649D-86E4-CC4E-A5F8-1B14F3101597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>
            <a:extLst>
              <a:ext uri="{FF2B5EF4-FFF2-40B4-BE49-F238E27FC236}">
                <a16:creationId xmlns:a16="http://schemas.microsoft.com/office/drawing/2014/main" id="{2B1AAA55-394D-F14B-8724-E2F4F39FBFE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>
            <a:extLst>
              <a:ext uri="{FF2B5EF4-FFF2-40B4-BE49-F238E27FC236}">
                <a16:creationId xmlns:a16="http://schemas.microsoft.com/office/drawing/2014/main" id="{0F8E8F9B-1318-9644-96B4-4DF2B1014E63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839BEBF3-F526-9E49-A587-1AE1DCAB2142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7DF53D8C-C4D8-F246-993E-A551D9742EAF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Diamond 155">
            <a:extLst>
              <a:ext uri="{FF2B5EF4-FFF2-40B4-BE49-F238E27FC236}">
                <a16:creationId xmlns:a16="http://schemas.microsoft.com/office/drawing/2014/main" id="{72590901-400E-B741-9191-6B52A8FF9167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B4D0E4E2-E98E-1943-BFE9-D45B11774E62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8A6DE055-012C-ED4D-A43D-F4A46A0AD207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45B931A0-86FF-144E-B052-0CFD00831216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Diamond 159">
            <a:extLst>
              <a:ext uri="{FF2B5EF4-FFF2-40B4-BE49-F238E27FC236}">
                <a16:creationId xmlns:a16="http://schemas.microsoft.com/office/drawing/2014/main" id="{3C6ED4B8-09AD-CF48-B712-2731F2E400B5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AE3BB620-7B12-E64E-8E0C-2792CD8F40EC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E732D212-9540-3645-B588-30C69AD6562E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Diamond 162">
            <a:extLst>
              <a:ext uri="{FF2B5EF4-FFF2-40B4-BE49-F238E27FC236}">
                <a16:creationId xmlns:a16="http://schemas.microsoft.com/office/drawing/2014/main" id="{18CCF135-82C9-6743-B3D1-C8EF1C3BC20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Diamond 163">
            <a:extLst>
              <a:ext uri="{FF2B5EF4-FFF2-40B4-BE49-F238E27FC236}">
                <a16:creationId xmlns:a16="http://schemas.microsoft.com/office/drawing/2014/main" id="{42F37EF0-E539-F042-B83F-2347374AD078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Control-Volume Finite Element Method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CVFEM method, therefore, is a finite volume scheme that is locally conservative, i.e., momentum leaving one dual volume face enters the adjacent dual volume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the diffusion operator, like its FEM counterpart is absent of any error due to non-orthogonality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 Suffers on high-aspect ratio meshes in presence of high gradients: sqrt(3)</a:t>
            </a:r>
          </a:p>
          <a:p>
            <a:pPr>
              <a:buFont typeface="Arial" charset="0"/>
              <a:buChar char="•"/>
            </a:pPr>
            <a:r>
              <a:rPr lang="en-US" dirty="0"/>
              <a:t> Since the test-function, w, is different from the underlying basis representation, this method can be considered a </a:t>
            </a:r>
            <a:r>
              <a:rPr lang="en-US" dirty="0" err="1"/>
              <a:t>Petrov-Galerkin</a:t>
            </a:r>
            <a:r>
              <a:rPr lang="en-US" dirty="0"/>
              <a:t>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method can also be promoted in polynomial space (first fluids: Domino, 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" y="4492086"/>
            <a:ext cx="218998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4" y="4263486"/>
            <a:ext cx="15290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075" y="64886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69951" y="6488668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Dual-volume for promoted quad4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26765" y="597818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P=1 (left) and P=4 (right) </a:t>
            </a:r>
          </a:p>
          <a:p>
            <a:pPr algn="ctr"/>
            <a:r>
              <a:rPr lang="en-US" dirty="0"/>
              <a:t>Helium plume (VR-density)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C558E-72F9-DF43-A91C-AF3C57D21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"/>
          <a:stretch/>
        </p:blipFill>
        <p:spPr>
          <a:xfrm>
            <a:off x="6012543" y="3947695"/>
            <a:ext cx="25781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>
            <a:extLst>
              <a:ext uri="{FF2B5EF4-FFF2-40B4-BE49-F238E27FC236}">
                <a16:creationId xmlns:a16="http://schemas.microsoft.com/office/drawing/2014/main" id="{F004547F-C9FC-4C4B-A487-7A5905079E6D}"/>
              </a:ext>
            </a:extLst>
          </p:cNvPr>
          <p:cNvSpPr/>
          <p:nvPr/>
        </p:nvSpPr>
        <p:spPr>
          <a:xfrm>
            <a:off x="1037188" y="39484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riangle 156">
            <a:extLst>
              <a:ext uri="{FF2B5EF4-FFF2-40B4-BE49-F238E27FC236}">
                <a16:creationId xmlns:a16="http://schemas.microsoft.com/office/drawing/2014/main" id="{7F109C1E-847A-E54C-B641-13E642B942BA}"/>
              </a:ext>
            </a:extLst>
          </p:cNvPr>
          <p:cNvSpPr/>
          <p:nvPr/>
        </p:nvSpPr>
        <p:spPr>
          <a:xfrm>
            <a:off x="1399794" y="366988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>
            <a:extLst>
              <a:ext uri="{FF2B5EF4-FFF2-40B4-BE49-F238E27FC236}">
                <a16:creationId xmlns:a16="http://schemas.microsoft.com/office/drawing/2014/main" id="{F15729E0-DCB5-2244-86BA-9C1D6BC788CF}"/>
              </a:ext>
            </a:extLst>
          </p:cNvPr>
          <p:cNvSpPr/>
          <p:nvPr/>
        </p:nvSpPr>
        <p:spPr>
          <a:xfrm>
            <a:off x="674583" y="43110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>
            <a:extLst>
              <a:ext uri="{FF2B5EF4-FFF2-40B4-BE49-F238E27FC236}">
                <a16:creationId xmlns:a16="http://schemas.microsoft.com/office/drawing/2014/main" id="{97CFC9D7-64D6-F744-A517-96445BF42B17}"/>
              </a:ext>
            </a:extLst>
          </p:cNvPr>
          <p:cNvSpPr/>
          <p:nvPr/>
        </p:nvSpPr>
        <p:spPr>
          <a:xfrm>
            <a:off x="664073" y="37014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5ACD199-859A-8441-913F-1734CAE92ADD}"/>
              </a:ext>
            </a:extLst>
          </p:cNvPr>
          <p:cNvSpPr/>
          <p:nvPr/>
        </p:nvSpPr>
        <p:spPr>
          <a:xfrm>
            <a:off x="679843" y="568261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B19F7654-A055-E348-BBCC-C03B4BA7875E}"/>
              </a:ext>
            </a:extLst>
          </p:cNvPr>
          <p:cNvSpPr/>
          <p:nvPr/>
        </p:nvSpPr>
        <p:spPr>
          <a:xfrm>
            <a:off x="669333" y="507301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0CAC218-CB7F-8643-9E6A-DE00B71C70A1}"/>
              </a:ext>
            </a:extLst>
          </p:cNvPr>
          <p:cNvSpPr/>
          <p:nvPr/>
        </p:nvSpPr>
        <p:spPr>
          <a:xfrm>
            <a:off x="1063464" y="534102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BD48A3A0-A849-8D4D-B03A-A9A0BA28DFEA}"/>
              </a:ext>
            </a:extLst>
          </p:cNvPr>
          <p:cNvSpPr/>
          <p:nvPr/>
        </p:nvSpPr>
        <p:spPr>
          <a:xfrm>
            <a:off x="1405051" y="571413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1E17CFCE-60F9-5A4C-963C-4706F8698F47}"/>
              </a:ext>
            </a:extLst>
          </p:cNvPr>
          <p:cNvSpPr/>
          <p:nvPr/>
        </p:nvSpPr>
        <p:spPr>
          <a:xfrm>
            <a:off x="1787041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06F32377-CA2E-3C43-B2DF-3F7E4643EE1B}"/>
              </a:ext>
            </a:extLst>
          </p:cNvPr>
          <p:cNvSpPr/>
          <p:nvPr/>
        </p:nvSpPr>
        <p:spPr>
          <a:xfrm>
            <a:off x="2456010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>
            <a:extLst>
              <a:ext uri="{FF2B5EF4-FFF2-40B4-BE49-F238E27FC236}">
                <a16:creationId xmlns:a16="http://schemas.microsoft.com/office/drawing/2014/main" id="{5AC3195D-D400-9B4B-B111-446364215F7C}"/>
              </a:ext>
            </a:extLst>
          </p:cNvPr>
          <p:cNvSpPr/>
          <p:nvPr/>
        </p:nvSpPr>
        <p:spPr>
          <a:xfrm>
            <a:off x="1787041" y="570904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>
            <a:extLst>
              <a:ext uri="{FF2B5EF4-FFF2-40B4-BE49-F238E27FC236}">
                <a16:creationId xmlns:a16="http://schemas.microsoft.com/office/drawing/2014/main" id="{133EDFE8-816C-7443-BF4F-3FBDA84A2428}"/>
              </a:ext>
            </a:extLst>
          </p:cNvPr>
          <p:cNvSpPr/>
          <p:nvPr/>
        </p:nvSpPr>
        <p:spPr>
          <a:xfrm>
            <a:off x="1035926" y="499058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Diamond 180">
            <a:extLst>
              <a:ext uri="{FF2B5EF4-FFF2-40B4-BE49-F238E27FC236}">
                <a16:creationId xmlns:a16="http://schemas.microsoft.com/office/drawing/2014/main" id="{4FDA7F3C-7D97-AE45-8EF2-39861DAC61A9}"/>
              </a:ext>
            </a:extLst>
          </p:cNvPr>
          <p:cNvSpPr/>
          <p:nvPr/>
        </p:nvSpPr>
        <p:spPr>
          <a:xfrm>
            <a:off x="10359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>
            <a:extLst>
              <a:ext uri="{FF2B5EF4-FFF2-40B4-BE49-F238E27FC236}">
                <a16:creationId xmlns:a16="http://schemas.microsoft.com/office/drawing/2014/main" id="{10C56E39-1A79-8F4D-9AED-4C251B4CB1AA}"/>
              </a:ext>
            </a:extLst>
          </p:cNvPr>
          <p:cNvSpPr/>
          <p:nvPr/>
        </p:nvSpPr>
        <p:spPr>
          <a:xfrm>
            <a:off x="1035926" y="5709045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>
            <a:extLst>
              <a:ext uri="{FF2B5EF4-FFF2-40B4-BE49-F238E27FC236}">
                <a16:creationId xmlns:a16="http://schemas.microsoft.com/office/drawing/2014/main" id="{C30C1CE1-2F06-184F-8C7B-7C9835D02EA2}"/>
              </a:ext>
            </a:extLst>
          </p:cNvPr>
          <p:cNvSpPr/>
          <p:nvPr/>
        </p:nvSpPr>
        <p:spPr>
          <a:xfrm>
            <a:off x="3207126" y="3652607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>
            <a:extLst>
              <a:ext uri="{FF2B5EF4-FFF2-40B4-BE49-F238E27FC236}">
                <a16:creationId xmlns:a16="http://schemas.microsoft.com/office/drawing/2014/main" id="{0D47C638-B593-B947-B401-E704492EE6C8}"/>
              </a:ext>
            </a:extLst>
          </p:cNvPr>
          <p:cNvSpPr/>
          <p:nvPr/>
        </p:nvSpPr>
        <p:spPr>
          <a:xfrm>
            <a:off x="10468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CFE940A0-B862-5744-979D-1BC284CBC5C6}"/>
              </a:ext>
            </a:extLst>
          </p:cNvPr>
          <p:cNvSpPr/>
          <p:nvPr/>
        </p:nvSpPr>
        <p:spPr>
          <a:xfrm>
            <a:off x="3218013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7EBE6A58-CC93-B445-A934-2DC56B0EEE87}"/>
              </a:ext>
            </a:extLst>
          </p:cNvPr>
          <p:cNvSpPr/>
          <p:nvPr/>
        </p:nvSpPr>
        <p:spPr>
          <a:xfrm>
            <a:off x="3022069" y="495889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B5845285-4C1E-1244-89F2-2460099A9BF1}"/>
              </a:ext>
            </a:extLst>
          </p:cNvPr>
          <p:cNvSpPr/>
          <p:nvPr/>
        </p:nvSpPr>
        <p:spPr>
          <a:xfrm>
            <a:off x="2466897" y="5448752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97DC1-737F-7546-B2D2-F2B15FE64858}"/>
              </a:ext>
            </a:extLst>
          </p:cNvPr>
          <p:cNvCxnSpPr/>
          <p:nvPr/>
        </p:nvCxnSpPr>
        <p:spPr>
          <a:xfrm>
            <a:off x="228600" y="3647828"/>
            <a:ext cx="1857373" cy="1020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2200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4"/>
          <p:cNvSpPr txBox="1">
            <a:spLocks/>
          </p:cNvSpPr>
          <p:nvPr/>
        </p:nvSpPr>
        <p:spPr>
          <a:xfrm>
            <a:off x="5143252" y="2429563"/>
            <a:ext cx="3688231" cy="4428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Consider a simple heat conduction model PDE,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Integrate over a control volume and use Gauss-Divergence,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element cell-centers for volume contributions (time/source)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element faces for surface flux contribution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Equal-Order Interpolation Cell-Centered (CC)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112775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cell-center of the element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38472" y="3428533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2757486" y="3291675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6" y="4298329"/>
                <a:ext cx="3500702" cy="8188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3004929"/>
                <a:ext cx="2552622" cy="697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2815830" y="4328497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19353" y="4298008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17990" y="46932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/>
          <p:cNvSpPr/>
          <p:nvPr/>
        </p:nvSpPr>
        <p:spPr>
          <a:xfrm>
            <a:off x="2051816" y="46851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754034" y="398951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771210" y="535117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279734" y="318367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068" y="3044726"/>
            <a:ext cx="167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quadrature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66" y="4973804"/>
                <a:ext cx="2880404" cy="72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672024" y="51242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with: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563710" y="5130835"/>
            <a:ext cx="302813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24841" y="4934369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0" y="6068089"/>
                <a:ext cx="2696764" cy="647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With two points, only a linear basis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unstructured CC and EBVC are limited to second-order spatial accuracy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problematic for gradient-operator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Above, </a:t>
            </a:r>
            <a:r>
              <a:rPr lang="en-US" dirty="0" err="1"/>
              <a:t>G</a:t>
            </a:r>
            <a:r>
              <a:rPr lang="en-US" baseline="-25000" dirty="0" err="1"/>
              <a:t>j</a:t>
            </a:r>
            <a:r>
              <a:rPr lang="en-US" dirty="0" err="1"/>
              <a:t>T</a:t>
            </a:r>
            <a:r>
              <a:rPr lang="en-US" dirty="0"/>
              <a:t> is a projected nodal gradient at the cell-center, or vertex center: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Non-orthogonality is simply defined as the </a:t>
            </a:r>
            <a:r>
              <a:rPr lang="en-US" dirty="0" err="1"/>
              <a:t>mis</a:t>
            </a:r>
            <a:r>
              <a:rPr lang="en-US" dirty="0"/>
              <a:t>-alignment of the distance vector between the two ”L” and “R” states and the surface normal</a:t>
            </a:r>
          </a:p>
          <a:p>
            <a:pPr>
              <a:buFont typeface="Arial" charset="0"/>
              <a:buChar char="•"/>
            </a:pPr>
            <a:r>
              <a:rPr lang="en-US" dirty="0"/>
              <a:t> Both edge- and cell centered-based schemes show degraded accuracy on typical production meshes</a:t>
            </a:r>
          </a:p>
          <a:p>
            <a:pPr>
              <a:buFont typeface="Arial" charset="0"/>
              <a:buChar char="•"/>
            </a:pPr>
            <a:r>
              <a:rPr lang="en-US" dirty="0"/>
              <a:t> Several non-orthogonality approaches are available, for the best source, see </a:t>
            </a:r>
            <a:r>
              <a:rPr lang="en-US" dirty="0" err="1"/>
              <a:t>Jasak</a:t>
            </a:r>
            <a:r>
              <a:rPr lang="en-US" dirty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Jasak</a:t>
            </a:r>
            <a:r>
              <a:rPr lang="en-US" dirty="0"/>
              <a:t>, “Error analysis and error estimation for the finite volume method with applications to fluid flow”, Imperial College Dissertation, 1996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Significant Advantage: Monotonicity preserving on high-aspect ratio meshes…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Failings for Two-State Discretization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041" y="2478631"/>
            <a:ext cx="1623774" cy="682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9983" y="3628773"/>
            <a:ext cx="1666754" cy="51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22815" y="2478631"/>
            <a:ext cx="343922" cy="1150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466" y="3161537"/>
            <a:ext cx="328674" cy="98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66737" y="3636099"/>
            <a:ext cx="1306675" cy="58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34390" y="2478631"/>
            <a:ext cx="1639022" cy="1750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402214" y="323746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09355" y="333400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61159" y="2972094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374527" y="3238566"/>
            <a:ext cx="609305" cy="13106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8212" y="2979426"/>
            <a:ext cx="7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ymbol" charset="2"/>
              </a:rPr>
              <a:t>D</a:t>
            </a:r>
            <a:r>
              <a:rPr lang="en-US"/>
              <a:t>x</a:t>
            </a:r>
            <a:r>
              <a:rPr lang="en-US" baseline="-25000"/>
              <a:t>j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493572" y="3347863"/>
            <a:ext cx="1252363" cy="54753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22" y="2416757"/>
                <a:ext cx="4439228" cy="698846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𝑑𝑉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08" y="4707073"/>
                <a:ext cx="1446357" cy="7716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riangle 32"/>
          <p:cNvSpPr/>
          <p:nvPr/>
        </p:nvSpPr>
        <p:spPr>
          <a:xfrm>
            <a:off x="2274486" y="304379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45" y="3275789"/>
                <a:ext cx="1239955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013549" y="3286946"/>
            <a:ext cx="270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area vector defined by:</a:t>
            </a:r>
          </a:p>
        </p:txBody>
      </p:sp>
    </p:spTree>
    <p:extLst>
      <p:ext uri="{BB962C8B-B14F-4D97-AF65-F5344CB8AC3E}">
        <p14:creationId xmlns:p14="http://schemas.microsoft.com/office/powerpoint/2010/main" val="137586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Staggered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06032" y="29653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a Staggered 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By design, non-orthogonality is absent, however, complex geometry will be stair-stepped</a:t>
            </a:r>
          </a:p>
          <a:p>
            <a:pPr>
              <a:buFont typeface="Arial" charset="0"/>
              <a:buChar char="•"/>
            </a:pPr>
            <a:r>
              <a:rPr lang="en-US" dirty="0"/>
              <a:t> From a fluids perspective, the operators are ideal, i.e., pressure gradient for momentum is compact, e.g., (P</a:t>
            </a:r>
            <a:r>
              <a:rPr lang="en-US" baseline="-25000" dirty="0"/>
              <a:t>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</a:t>
            </a:r>
            <a:r>
              <a:rPr lang="en-US" baseline="-25000" dirty="0"/>
              <a:t>W</a:t>
            </a:r>
            <a:r>
              <a:rPr lang="en-US" dirty="0"/>
              <a:t>)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x</a:t>
            </a:r>
            <a:r>
              <a:rPr lang="en-US" baseline="30000" dirty="0"/>
              <a:t>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will be seen in future lecture topics, the skew-</a:t>
            </a:r>
            <a:r>
              <a:rPr lang="en-US" dirty="0" err="1"/>
              <a:t>adjoint</a:t>
            </a:r>
            <a:r>
              <a:rPr lang="en-US" dirty="0"/>
              <a:t> nature of the Divergence operator, </a:t>
            </a:r>
            <a:r>
              <a:rPr lang="en-US" b="1" dirty="0"/>
              <a:t>D</a:t>
            </a:r>
            <a:r>
              <a:rPr lang="en-US" dirty="0"/>
              <a:t>, and Gradient operator, </a:t>
            </a:r>
            <a:r>
              <a:rPr lang="en-US" b="1" dirty="0"/>
              <a:t>G</a:t>
            </a:r>
            <a:r>
              <a:rPr lang="en-US" dirty="0"/>
              <a:t>, allows for a Laplace operator, </a:t>
            </a:r>
            <a:r>
              <a:rPr lang="en-US" b="1" dirty="0"/>
              <a:t>L </a:t>
            </a:r>
            <a:r>
              <a:rPr lang="en-US" dirty="0"/>
              <a:t>=</a:t>
            </a:r>
            <a:r>
              <a:rPr lang="en-US" b="1" dirty="0"/>
              <a:t> DG</a:t>
            </a:r>
            <a:endParaRPr lang="en-US" b="1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Can be extended to higher-order</a:t>
            </a:r>
          </a:p>
          <a:p>
            <a:pPr>
              <a:buFont typeface="Arial" charset="0"/>
              <a:buChar char="•"/>
            </a:pPr>
            <a:r>
              <a:rPr lang="en-US" dirty="0"/>
              <a:t> Frequently, meshing complex geometries can be extremely difficult (consider our V27 example)</a:t>
            </a:r>
          </a:p>
        </p:txBody>
      </p:sp>
    </p:spTree>
    <p:extLst>
      <p:ext uri="{BB962C8B-B14F-4D97-AF65-F5344CB8AC3E}">
        <p14:creationId xmlns:p14="http://schemas.microsoft.com/office/powerpoint/2010/main" val="126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</a:t>
            </a:r>
            <a:r>
              <a:rPr lang="en-US"/>
              <a:t>(Stanford)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</p:spTree>
    <p:extLst>
      <p:ext uri="{BB962C8B-B14F-4D97-AF65-F5344CB8AC3E}">
        <p14:creationId xmlns:p14="http://schemas.microsoft.com/office/powerpoint/2010/main" val="26287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B0B-C516-CF49-8510-96B9EA644D46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 vs. 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Node-centered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 vs. 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vs. 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Survey….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6795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Cell-Centered: (Sometimes generalized </a:t>
            </a:r>
            <a:r>
              <a:rPr lang="en-US" dirty="0" err="1"/>
              <a:t>Polyhedra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Ansys Fluent, </a:t>
            </a:r>
            <a:r>
              <a:rPr lang="en-US" dirty="0" err="1"/>
              <a:t>OpenFOAM</a:t>
            </a:r>
            <a:r>
              <a:rPr lang="en-US" dirty="0"/>
              <a:t> (</a:t>
            </a:r>
            <a:r>
              <a:rPr lang="en-US" dirty="0" err="1"/>
              <a:t>FireFOAM</a:t>
            </a:r>
            <a:r>
              <a:rPr lang="en-US" dirty="0"/>
              <a:t>, </a:t>
            </a:r>
            <a:r>
              <a:rPr lang="en-US" dirty="0" err="1"/>
              <a:t>NavyFOAM</a:t>
            </a:r>
            <a:r>
              <a:rPr lang="en-US" dirty="0"/>
              <a:t>), CD-</a:t>
            </a:r>
            <a:r>
              <a:rPr lang="en-US" dirty="0" err="1"/>
              <a:t>Adapco</a:t>
            </a:r>
            <a:r>
              <a:rPr lang="en-US" dirty="0"/>
              <a:t> (Star-CCM), Soleil-X (</a:t>
            </a:r>
            <a:r>
              <a:rPr lang="en-US" dirty="0" err="1"/>
              <a:t>Stanforf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EBVC: (Most typical in the acoustically compressible space)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SU2, FUN3D, CHAD, </a:t>
            </a:r>
            <a:r>
              <a:rPr lang="en-US" dirty="0" err="1"/>
              <a:t>Nalu</a:t>
            </a:r>
            <a:r>
              <a:rPr lang="en-US" dirty="0"/>
              <a:t>-Wind (production), </a:t>
            </a:r>
            <a:r>
              <a:rPr lang="en-US" dirty="0" err="1"/>
              <a:t>Nalu</a:t>
            </a:r>
            <a:r>
              <a:rPr lang="en-US" dirty="0"/>
              <a:t> (option to explore </a:t>
            </a:r>
            <a:r>
              <a:rPr lang="en-US" dirty="0" err="1"/>
              <a:t>discretizations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 CVFEM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Fluent (originally!), CFX-TASC-FLOW, Sierra Fuego (SNL), </a:t>
            </a:r>
            <a:r>
              <a:rPr lang="en-US" dirty="0" err="1"/>
              <a:t>Nalu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FEM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FIDAP, COMSOL, EDDY (NASA), </a:t>
            </a:r>
            <a:r>
              <a:rPr lang="en-US" dirty="0" err="1"/>
              <a:t>AcuSim</a:t>
            </a:r>
            <a:r>
              <a:rPr lang="en-US" dirty="0"/>
              <a:t>, PHASTA</a:t>
            </a:r>
          </a:p>
          <a:p>
            <a:pPr>
              <a:buFont typeface="Arial" charset="0"/>
              <a:buChar char="•"/>
            </a:pPr>
            <a:r>
              <a:rPr lang="en-US" dirty="0"/>
              <a:t> Staggered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Arches (Utah)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5605-0D6D-FC49-B97D-62CCFE0FF6A2}"/>
              </a:ext>
            </a:extLst>
          </p:cNvPr>
          <p:cNvSpPr txBox="1"/>
          <p:nvPr/>
        </p:nvSpPr>
        <p:spPr>
          <a:xfrm>
            <a:off x="3646714" y="4549676"/>
            <a:ext cx="5349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Water-Cooler CFD Arguments: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vs. </a:t>
            </a:r>
            <a:r>
              <a:rPr lang="en-US" u="sng" dirty="0"/>
              <a:t>Un-structured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FEM</a:t>
            </a:r>
            <a:r>
              <a:rPr lang="en-US" i="1" dirty="0"/>
              <a:t> and </a:t>
            </a:r>
            <a:r>
              <a:rPr lang="en-US" u="sng" dirty="0"/>
              <a:t>Finite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Node-centered</a:t>
            </a:r>
            <a:r>
              <a:rPr lang="en-US" dirty="0"/>
              <a:t> vs. Cell-centered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Monolithic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Operator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Compressible vs. </a:t>
            </a:r>
            <a:r>
              <a:rPr lang="en-US" u="sng" dirty="0"/>
              <a:t>(acoustically) Incompressible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Explicit</a:t>
            </a:r>
            <a:r>
              <a:rPr lang="en-US" dirty="0"/>
              <a:t>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u="sng" dirty="0"/>
              <a:t>Implicit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A8D7A-B487-604A-B2E8-8763704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952"/>
            <a:ext cx="1656832" cy="14037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8D4D9-64CF-CA49-91CA-0B6271F61FA4}"/>
              </a:ext>
            </a:extLst>
          </p:cNvPr>
          <p:cNvCxnSpPr/>
          <p:nvPr/>
        </p:nvCxnSpPr>
        <p:spPr>
          <a:xfrm flipV="1">
            <a:off x="268089" y="2471057"/>
            <a:ext cx="0" cy="2634895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A8EC56-175A-ED42-8F46-B190C3867923}"/>
              </a:ext>
            </a:extLst>
          </p:cNvPr>
          <p:cNvCxnSpPr>
            <a:cxnSpLocks/>
          </p:cNvCxnSpPr>
          <p:nvPr/>
        </p:nvCxnSpPr>
        <p:spPr>
          <a:xfrm flipV="1">
            <a:off x="258863" y="2471057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331D9-F199-9446-8196-7E76262A51E0}"/>
              </a:ext>
            </a:extLst>
          </p:cNvPr>
          <p:cNvCxnSpPr>
            <a:cxnSpLocks/>
          </p:cNvCxnSpPr>
          <p:nvPr/>
        </p:nvCxnSpPr>
        <p:spPr>
          <a:xfrm flipV="1">
            <a:off x="258863" y="314597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6D0807-C6D0-804E-A98D-BA68EC1F1344}"/>
              </a:ext>
            </a:extLst>
          </p:cNvPr>
          <p:cNvCxnSpPr>
            <a:cxnSpLocks/>
          </p:cNvCxnSpPr>
          <p:nvPr/>
        </p:nvCxnSpPr>
        <p:spPr>
          <a:xfrm flipV="1">
            <a:off x="258863" y="3810001"/>
            <a:ext cx="3657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263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991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Generalized Unstructured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7019" y="1021230"/>
            <a:ext cx="4770205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Domino, et. al, “An assessment of atypical mesh topologies for low-Mach large-eddy simulation”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2B2C7-5E6F-2947-90C7-006904AB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24292" r="10458" b="27499"/>
          <a:stretch/>
        </p:blipFill>
        <p:spPr>
          <a:xfrm>
            <a:off x="465149" y="1672944"/>
            <a:ext cx="4221273" cy="330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949B6-9DD9-5B4D-8CD1-98EE7A3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3" y="4867516"/>
            <a:ext cx="3853045" cy="217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9858F-318E-1240-9A7E-C966E28C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90" y="1986256"/>
            <a:ext cx="1543457" cy="782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CB199-1C32-6D4A-B14F-1C6D56BB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1371528" y="5131889"/>
            <a:ext cx="1565813" cy="831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76AB8-94D2-5A44-85BF-AE8A3182C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6470245" y="984801"/>
            <a:ext cx="676315" cy="554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D5B18-583E-1B4E-8CB7-026902128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/>
          <a:stretch/>
        </p:blipFill>
        <p:spPr>
          <a:xfrm>
            <a:off x="1253632" y="4060859"/>
            <a:ext cx="1319018" cy="36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31F0-41C1-2E47-9B98-9302184D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93" y="4468101"/>
            <a:ext cx="840067" cy="102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268BE-E573-724A-A5E8-CAD919EA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110" y="4300935"/>
            <a:ext cx="3771900" cy="2493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4DD43-7D60-0A4B-A497-EDF046365C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788" y="1332534"/>
            <a:ext cx="1639998" cy="2090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B96D3-0D8A-C64B-B57B-2F13E2030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763598"/>
            <a:ext cx="2224798" cy="33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1CF68-3FA9-D149-AB42-429772294144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778205-4576-0447-AA78-2148C490C442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8BE57-F3A4-E645-AA5D-871F24504015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D735DD-B61D-C64E-B571-29DCE8375898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1259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Vertex-based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C09-DC29-5743-8207-82D09D0612C6}"/>
              </a:ext>
            </a:extLst>
          </p:cNvPr>
          <p:cNvSpPr txBox="1"/>
          <p:nvPr/>
        </p:nvSpPr>
        <p:spPr>
          <a:xfrm>
            <a:off x="3524497" y="632171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608C7-B4CE-2D4D-B81F-1804138EB904}"/>
              </a:ext>
            </a:extLst>
          </p:cNvPr>
          <p:cNvSpPr/>
          <p:nvPr/>
        </p:nvSpPr>
        <p:spPr>
          <a:xfrm>
            <a:off x="133110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8CF6-C817-CB47-A6DA-690ADFD56DE3}"/>
              </a:ext>
            </a:extLst>
          </p:cNvPr>
          <p:cNvSpPr/>
          <p:nvPr/>
        </p:nvSpPr>
        <p:spPr>
          <a:xfrm>
            <a:off x="2158151" y="2162819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4419E-8AC0-3543-9F85-136948CD4863}"/>
              </a:ext>
            </a:extLst>
          </p:cNvPr>
          <p:cNvSpPr/>
          <p:nvPr/>
        </p:nvSpPr>
        <p:spPr>
          <a:xfrm>
            <a:off x="133109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23C74-13F1-5049-9E71-897464DA7789}"/>
              </a:ext>
            </a:extLst>
          </p:cNvPr>
          <p:cNvSpPr/>
          <p:nvPr/>
        </p:nvSpPr>
        <p:spPr>
          <a:xfrm>
            <a:off x="2158150" y="4204562"/>
            <a:ext cx="2029217" cy="2041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C0BF2-E613-3245-8472-5705C497E2FE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>
            <a:off x="1147718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91649-4A4C-814F-B787-5F15911603E8}"/>
              </a:ext>
            </a:extLst>
          </p:cNvPr>
          <p:cNvCxnSpPr/>
          <p:nvPr/>
        </p:nvCxnSpPr>
        <p:spPr>
          <a:xfrm flipH="1">
            <a:off x="3172756" y="2162819"/>
            <a:ext cx="1" cy="40834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EC59E-9545-2A4B-B612-3B1E4F46CC5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33108" y="3183690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290000-352D-E645-A8C6-BB537172D258}"/>
              </a:ext>
            </a:extLst>
          </p:cNvPr>
          <p:cNvCxnSpPr>
            <a:cxnSpLocks/>
          </p:cNvCxnSpPr>
          <p:nvPr/>
        </p:nvCxnSpPr>
        <p:spPr>
          <a:xfrm>
            <a:off x="133108" y="5225433"/>
            <a:ext cx="405426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8C375E-9B74-684A-9E6E-44F701DB259E}"/>
              </a:ext>
            </a:extLst>
          </p:cNvPr>
          <p:cNvSpPr/>
          <p:nvPr/>
        </p:nvSpPr>
        <p:spPr>
          <a:xfrm>
            <a:off x="75050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52E1B-3F31-CD4D-9C5F-1BF1182F11C7}"/>
              </a:ext>
            </a:extLst>
          </p:cNvPr>
          <p:cNvSpPr/>
          <p:nvPr/>
        </p:nvSpPr>
        <p:spPr>
          <a:xfrm>
            <a:off x="2071065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58A99-2124-6B4D-B28D-D569FE3B5010}"/>
              </a:ext>
            </a:extLst>
          </p:cNvPr>
          <p:cNvSpPr/>
          <p:nvPr/>
        </p:nvSpPr>
        <p:spPr>
          <a:xfrm>
            <a:off x="4083678" y="2090248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77CC-E766-4C40-B25E-3577C8BB214D}"/>
              </a:ext>
            </a:extLst>
          </p:cNvPr>
          <p:cNvSpPr/>
          <p:nvPr/>
        </p:nvSpPr>
        <p:spPr>
          <a:xfrm>
            <a:off x="4083678" y="413199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2C7B0-3C3D-904F-9EC3-FFACDEF7D864}"/>
              </a:ext>
            </a:extLst>
          </p:cNvPr>
          <p:cNvSpPr/>
          <p:nvPr/>
        </p:nvSpPr>
        <p:spPr>
          <a:xfrm>
            <a:off x="4083678" y="615921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550949-4C66-674E-B987-02C6791A4C61}"/>
              </a:ext>
            </a:extLst>
          </p:cNvPr>
          <p:cNvSpPr/>
          <p:nvPr/>
        </p:nvSpPr>
        <p:spPr>
          <a:xfrm>
            <a:off x="2073453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CBCFE3-04CF-8847-98CE-F3D82C4CE984}"/>
              </a:ext>
            </a:extLst>
          </p:cNvPr>
          <p:cNvSpPr/>
          <p:nvPr/>
        </p:nvSpPr>
        <p:spPr>
          <a:xfrm>
            <a:off x="2073453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83A8D1-E7C8-7148-A11E-C90AA6999082}"/>
              </a:ext>
            </a:extLst>
          </p:cNvPr>
          <p:cNvSpPr/>
          <p:nvPr/>
        </p:nvSpPr>
        <p:spPr>
          <a:xfrm>
            <a:off x="70479" y="4139250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55CEB-AEB0-CC4B-BFB0-6E6CFFCEEDA9}"/>
              </a:ext>
            </a:extLst>
          </p:cNvPr>
          <p:cNvSpPr/>
          <p:nvPr/>
        </p:nvSpPr>
        <p:spPr>
          <a:xfrm>
            <a:off x="70479" y="6166477"/>
            <a:ext cx="174172" cy="17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B68A45-ED82-334B-88FB-EB83011B53AD}"/>
              </a:ext>
            </a:extLst>
          </p:cNvPr>
          <p:cNvCxnSpPr>
            <a:cxnSpLocks/>
          </p:cNvCxnSpPr>
          <p:nvPr/>
        </p:nvCxnSpPr>
        <p:spPr>
          <a:xfrm>
            <a:off x="2071065" y="2008333"/>
            <a:ext cx="0" cy="213091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BF255-98E1-244E-99DE-6421739C438B}"/>
              </a:ext>
            </a:extLst>
          </p:cNvPr>
          <p:cNvCxnSpPr>
            <a:cxnSpLocks/>
          </p:cNvCxnSpPr>
          <p:nvPr/>
        </p:nvCxnSpPr>
        <p:spPr>
          <a:xfrm>
            <a:off x="0" y="4112907"/>
            <a:ext cx="207106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0E7C78-ACFE-1043-8B26-14F68009C728}"/>
              </a:ext>
            </a:extLst>
          </p:cNvPr>
          <p:cNvSpPr txBox="1"/>
          <p:nvPr/>
        </p:nvSpPr>
        <p:spPr>
          <a:xfrm>
            <a:off x="168451" y="154666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D2158-E2B2-2E4A-BB01-EC0E6401B744}"/>
              </a:ext>
            </a:extLst>
          </p:cNvPr>
          <p:cNvSpPr txBox="1"/>
          <p:nvPr/>
        </p:nvSpPr>
        <p:spPr>
          <a:xfrm>
            <a:off x="187885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71DCF-3756-D540-90DB-E84CE712BF99}"/>
              </a:ext>
            </a:extLst>
          </p:cNvPr>
          <p:cNvSpPr txBox="1"/>
          <p:nvPr/>
        </p:nvSpPr>
        <p:spPr>
          <a:xfrm>
            <a:off x="2256968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020B0-F492-4942-9649-75A9CC67CB0F}"/>
              </a:ext>
            </a:extLst>
          </p:cNvPr>
          <p:cNvSpPr txBox="1"/>
          <p:nvPr/>
        </p:nvSpPr>
        <p:spPr>
          <a:xfrm>
            <a:off x="4287709" y="217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88112-5697-E646-8DBC-71929241F72D}"/>
              </a:ext>
            </a:extLst>
          </p:cNvPr>
          <p:cNvSpPr txBox="1"/>
          <p:nvPr/>
        </p:nvSpPr>
        <p:spPr>
          <a:xfrm>
            <a:off x="187885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78256-B4BD-DE45-AFEF-5D3222348677}"/>
              </a:ext>
            </a:extLst>
          </p:cNvPr>
          <p:cNvSpPr txBox="1"/>
          <p:nvPr/>
        </p:nvSpPr>
        <p:spPr>
          <a:xfrm>
            <a:off x="2256968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951691-9C3A-074F-AE23-A91757339AEB}"/>
              </a:ext>
            </a:extLst>
          </p:cNvPr>
          <p:cNvSpPr txBox="1"/>
          <p:nvPr/>
        </p:nvSpPr>
        <p:spPr>
          <a:xfrm>
            <a:off x="4287709" y="424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91665-6CE8-0C4B-99F4-3231E2550F25}"/>
              </a:ext>
            </a:extLst>
          </p:cNvPr>
          <p:cNvSpPr txBox="1"/>
          <p:nvPr/>
        </p:nvSpPr>
        <p:spPr>
          <a:xfrm>
            <a:off x="187885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CD860-45CD-3347-AA18-C720149B1B47}"/>
              </a:ext>
            </a:extLst>
          </p:cNvPr>
          <p:cNvSpPr txBox="1"/>
          <p:nvPr/>
        </p:nvSpPr>
        <p:spPr>
          <a:xfrm>
            <a:off x="2256968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2ECE-F4E6-0241-8EAC-18A7A07A10BB}"/>
              </a:ext>
            </a:extLst>
          </p:cNvPr>
          <p:cNvSpPr txBox="1"/>
          <p:nvPr/>
        </p:nvSpPr>
        <p:spPr>
          <a:xfrm>
            <a:off x="4287709" y="63282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ACCE7-7DFB-1845-BF08-96D596AB4F24}"/>
              </a:ext>
            </a:extLst>
          </p:cNvPr>
          <p:cNvSpPr txBox="1"/>
          <p:nvPr/>
        </p:nvSpPr>
        <p:spPr>
          <a:xfrm>
            <a:off x="729644" y="317912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79800-9411-4643-BCD0-393D44F79D11}"/>
              </a:ext>
            </a:extLst>
          </p:cNvPr>
          <p:cNvSpPr txBox="1"/>
          <p:nvPr/>
        </p:nvSpPr>
        <p:spPr>
          <a:xfrm>
            <a:off x="2696328" y="31573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A452A-5ADB-E948-B600-06F3A81DFD96}"/>
              </a:ext>
            </a:extLst>
          </p:cNvPr>
          <p:cNvSpPr txBox="1"/>
          <p:nvPr/>
        </p:nvSpPr>
        <p:spPr>
          <a:xfrm>
            <a:off x="738001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82C4-C8F3-8F4A-8323-D5287C2B07C2}"/>
              </a:ext>
            </a:extLst>
          </p:cNvPr>
          <p:cNvSpPr txBox="1"/>
          <p:nvPr/>
        </p:nvSpPr>
        <p:spPr>
          <a:xfrm>
            <a:off x="2700597" y="52208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655C6-E1FF-1B4F-924B-6522D4F24090}"/>
              </a:ext>
            </a:extLst>
          </p:cNvPr>
          <p:cNvSpPr txBox="1"/>
          <p:nvPr/>
        </p:nvSpPr>
        <p:spPr>
          <a:xfrm>
            <a:off x="1403577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F9071-9649-F643-9A16-E42EE9EC38E2}"/>
              </a:ext>
            </a:extLst>
          </p:cNvPr>
          <p:cNvSpPr txBox="1"/>
          <p:nvPr/>
        </p:nvSpPr>
        <p:spPr>
          <a:xfrm>
            <a:off x="2424559" y="34513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1C5EB5-18D9-6A45-BDC5-7FE3AB18CBBC}"/>
              </a:ext>
            </a:extLst>
          </p:cNvPr>
          <p:cNvSpPr txBox="1"/>
          <p:nvPr/>
        </p:nvSpPr>
        <p:spPr>
          <a:xfrm>
            <a:off x="1392691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41B928-7B02-934F-AA38-3E6699B15C71}"/>
              </a:ext>
            </a:extLst>
          </p:cNvPr>
          <p:cNvSpPr txBox="1"/>
          <p:nvPr/>
        </p:nvSpPr>
        <p:spPr>
          <a:xfrm>
            <a:off x="2413673" y="46161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96E46-279E-5744-8C76-4671A8AAFBA1}"/>
              </a:ext>
            </a:extLst>
          </p:cNvPr>
          <p:cNvSpPr txBox="1"/>
          <p:nvPr/>
        </p:nvSpPr>
        <p:spPr>
          <a:xfrm>
            <a:off x="4572000" y="1229382"/>
            <a:ext cx="44388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Sierra Toolkit/Standard Ownership rules</a:t>
            </a:r>
            <a:r>
              <a:rPr lang="en-US" sz="1400" dirty="0"/>
              <a:t>: Mesh object (nodes, edges, faces, elements) owned by lower-rank.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locally owns E1 and nodes 1, 2, 4, and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P1 locally owns E2, E3, and E4 and nodes 3, 6, 7, 8, and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 and P1 share nodes 2, 4, and 5</a:t>
            </a:r>
          </a:p>
          <a:p>
            <a:endParaRPr lang="en-US" sz="1400" dirty="0"/>
          </a:p>
          <a:p>
            <a:r>
              <a:rPr lang="en-US" sz="1400" u="sng" dirty="0"/>
              <a:t>Desired Control-Volume Finite Element (CVFEM) Operation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“nodal volume” assemble for node 5 via iteration of each 1cmx1cm element. Desired nodal volume for node 5 = 1 cm</a:t>
            </a:r>
            <a:r>
              <a:rPr lang="en-US" sz="1400" baseline="30000" dirty="0"/>
              <a:t>2 </a:t>
            </a:r>
            <a:r>
              <a:rPr lang="en-US" sz="1400" u="sng" dirty="0"/>
              <a:t>exactly</a:t>
            </a:r>
            <a:r>
              <a:rPr lang="en-US" sz="1400" dirty="0"/>
              <a:t> the same on both parallel ranks</a:t>
            </a:r>
          </a:p>
          <a:p>
            <a:endParaRPr lang="en-US" sz="1400" dirty="0"/>
          </a:p>
          <a:p>
            <a:r>
              <a:rPr lang="en-US" sz="1400" u="sng" dirty="0"/>
              <a:t>Options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1. Iterate over locally owned elements and locally accumulate nodal volume field followed by a parallel sum and copy owned to shared.</a:t>
            </a:r>
          </a:p>
          <a:p>
            <a:endParaRPr lang="en-US" sz="1400" dirty="0"/>
          </a:p>
          <a:p>
            <a:r>
              <a:rPr lang="en-US" sz="1400" dirty="0"/>
              <a:t>2. Ghost element E2, E3, and E4 to P0 and E1 to P1 (along with coordinates) and iterate locally owned and ghosted elements. Locally accumulate nodal volume field followed by a copy owned to shared.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21E82-5D28-6B43-941D-0C06857FDFB8}"/>
              </a:ext>
            </a:extLst>
          </p:cNvPr>
          <p:cNvSpPr txBox="1"/>
          <p:nvPr/>
        </p:nvSpPr>
        <p:spPr>
          <a:xfrm>
            <a:off x="1259414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1CC6-DC2E-9143-9568-FD0AEC42DDA0}"/>
              </a:ext>
            </a:extLst>
          </p:cNvPr>
          <p:cNvSpPr txBox="1"/>
          <p:nvPr/>
        </p:nvSpPr>
        <p:spPr>
          <a:xfrm>
            <a:off x="2565702" y="4180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B30EF-8C18-444C-A2B4-FC6D222BB525}"/>
              </a:ext>
            </a:extLst>
          </p:cNvPr>
          <p:cNvSpPr txBox="1"/>
          <p:nvPr/>
        </p:nvSpPr>
        <p:spPr>
          <a:xfrm>
            <a:off x="2184700" y="27436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1</a:t>
            </a:r>
          </a:p>
        </p:txBody>
      </p:sp>
    </p:spTree>
    <p:extLst>
      <p:ext uri="{BB962C8B-B14F-4D97-AF65-F5344CB8AC3E}">
        <p14:creationId xmlns:p14="http://schemas.microsoft.com/office/powerpoint/2010/main" val="2491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970FE-3FC8-BB4B-B141-629466495E56}"/>
              </a:ext>
            </a:extLst>
          </p:cNvPr>
          <p:cNvGrpSpPr/>
          <p:nvPr/>
        </p:nvGrpSpPr>
        <p:grpSpPr>
          <a:xfrm>
            <a:off x="2465641" y="1055834"/>
            <a:ext cx="4736626" cy="5533919"/>
            <a:chOff x="2222222" y="1100353"/>
            <a:chExt cx="4736626" cy="553391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8C51A5-BFAD-B947-8A5C-0FEC8F998512}"/>
                </a:ext>
              </a:extLst>
            </p:cNvPr>
            <p:cNvSpPr/>
            <p:nvPr/>
          </p:nvSpPr>
          <p:spPr>
            <a:xfrm>
              <a:off x="2342909" y="1172924"/>
              <a:ext cx="2029217" cy="2041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9688AA-0493-C043-91CA-64B21D05AF29}"/>
                </a:ext>
              </a:extLst>
            </p:cNvPr>
            <p:cNvSpPr/>
            <p:nvPr/>
          </p:nvSpPr>
          <p:spPr>
            <a:xfrm>
              <a:off x="4585660" y="1172924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8F47F-7C38-354F-B7CA-3A1A81165068}"/>
                </a:ext>
              </a:extLst>
            </p:cNvPr>
            <p:cNvSpPr/>
            <p:nvPr/>
          </p:nvSpPr>
          <p:spPr>
            <a:xfrm>
              <a:off x="2328394" y="3475919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9E2343-134B-C94F-853E-1B705E361E37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3357518" y="1172924"/>
              <a:ext cx="0" cy="204174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1337-7495-E042-BD2B-C7F7A6B72D2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600267" y="1172924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DF9E6E-8033-7448-8E05-4EDFB422B9B0}"/>
                </a:ext>
              </a:extLst>
            </p:cNvPr>
            <p:cNvCxnSpPr>
              <a:cxnSpLocks/>
            </p:cNvCxnSpPr>
            <p:nvPr/>
          </p:nvCxnSpPr>
          <p:spPr>
            <a:xfrm>
              <a:off x="2340817" y="2176058"/>
              <a:ext cx="2025043" cy="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8AFFF3-8291-1B43-ABFB-6B1958853D16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>
              <a:off x="2328393" y="449679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6FFB82-903A-F945-81C4-8270002CD962}"/>
                </a:ext>
              </a:extLst>
            </p:cNvPr>
            <p:cNvSpPr/>
            <p:nvPr/>
          </p:nvSpPr>
          <p:spPr>
            <a:xfrm>
              <a:off x="2284849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8BC07B-E539-8443-99CD-F246CE369091}"/>
                </a:ext>
              </a:extLst>
            </p:cNvPr>
            <p:cNvSpPr/>
            <p:nvPr/>
          </p:nvSpPr>
          <p:spPr>
            <a:xfrm>
              <a:off x="4498574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D21F1C-6C96-BA49-A073-F4AE47EC9701}"/>
                </a:ext>
              </a:extLst>
            </p:cNvPr>
            <p:cNvSpPr/>
            <p:nvPr/>
          </p:nvSpPr>
          <p:spPr>
            <a:xfrm>
              <a:off x="6511187" y="1100353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22906-0719-3D4B-A33F-3AE7E456D577}"/>
                </a:ext>
              </a:extLst>
            </p:cNvPr>
            <p:cNvSpPr/>
            <p:nvPr/>
          </p:nvSpPr>
          <p:spPr>
            <a:xfrm>
              <a:off x="6511187" y="31420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5E1EB2-8FF2-504B-AC1B-CA62ADD0B344}"/>
                </a:ext>
              </a:extLst>
            </p:cNvPr>
            <p:cNvSpPr/>
            <p:nvPr/>
          </p:nvSpPr>
          <p:spPr>
            <a:xfrm>
              <a:off x="4500962" y="31493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930B75-076F-094F-B683-872715CA360F}"/>
                </a:ext>
              </a:extLst>
            </p:cNvPr>
            <p:cNvSpPr/>
            <p:nvPr/>
          </p:nvSpPr>
          <p:spPr>
            <a:xfrm>
              <a:off x="4268738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A402CB9-77FB-8442-B386-3356C5EFF996}"/>
                </a:ext>
              </a:extLst>
            </p:cNvPr>
            <p:cNvSpPr/>
            <p:nvPr/>
          </p:nvSpPr>
          <p:spPr>
            <a:xfrm>
              <a:off x="2222222" y="34106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7DC2FA-202B-F342-B443-8D2BCFF4E863}"/>
                </a:ext>
              </a:extLst>
            </p:cNvPr>
            <p:cNvSpPr/>
            <p:nvPr/>
          </p:nvSpPr>
          <p:spPr>
            <a:xfrm>
              <a:off x="2265764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982970-E125-1F44-853C-A8A7629F3F3C}"/>
                </a:ext>
              </a:extLst>
            </p:cNvPr>
            <p:cNvSpPr txBox="1"/>
            <p:nvPr/>
          </p:nvSpPr>
          <p:spPr>
            <a:xfrm>
              <a:off x="5777838" y="5552732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552508-782F-4B4A-BBF9-0B9076CD0EBB}"/>
                </a:ext>
              </a:extLst>
            </p:cNvPr>
            <p:cNvSpPr txBox="1"/>
            <p:nvPr/>
          </p:nvSpPr>
          <p:spPr>
            <a:xfrm>
              <a:off x="2397684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47F6A8-0990-E14C-A1CF-E4DB1C4B4740}"/>
                </a:ext>
              </a:extLst>
            </p:cNvPr>
            <p:cNvSpPr txBox="1"/>
            <p:nvPr/>
          </p:nvSpPr>
          <p:spPr>
            <a:xfrm>
              <a:off x="4539337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E44547-6CC4-594C-8EE0-B4AA6C9E5528}"/>
                </a:ext>
              </a:extLst>
            </p:cNvPr>
            <p:cNvSpPr txBox="1"/>
            <p:nvPr/>
          </p:nvSpPr>
          <p:spPr>
            <a:xfrm>
              <a:off x="6570078" y="11874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C65FE4-E742-3145-BACD-4C1DF2FEF9AD}"/>
                </a:ext>
              </a:extLst>
            </p:cNvPr>
            <p:cNvSpPr txBox="1"/>
            <p:nvPr/>
          </p:nvSpPr>
          <p:spPr>
            <a:xfrm>
              <a:off x="2397684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CF1814-7109-3840-BCD7-DB9C7A49CA34}"/>
                </a:ext>
              </a:extLst>
            </p:cNvPr>
            <p:cNvSpPr txBox="1"/>
            <p:nvPr/>
          </p:nvSpPr>
          <p:spPr>
            <a:xfrm>
              <a:off x="4626421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4AB60E-101D-8745-8110-64F461FFC6ED}"/>
                </a:ext>
              </a:extLst>
            </p:cNvPr>
            <p:cNvSpPr txBox="1"/>
            <p:nvPr/>
          </p:nvSpPr>
          <p:spPr>
            <a:xfrm>
              <a:off x="6657162" y="3230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EF1C57-8FC6-E947-BC31-9666E75D2485}"/>
                </a:ext>
              </a:extLst>
            </p:cNvPr>
            <p:cNvSpPr txBox="1"/>
            <p:nvPr/>
          </p:nvSpPr>
          <p:spPr>
            <a:xfrm>
              <a:off x="2441226" y="54834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D8A4A4-1C78-0442-A594-370FDFDEA745}"/>
                </a:ext>
              </a:extLst>
            </p:cNvPr>
            <p:cNvSpPr txBox="1"/>
            <p:nvPr/>
          </p:nvSpPr>
          <p:spPr>
            <a:xfrm>
              <a:off x="4539337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A04BA1-509E-1147-A482-BF3961316E13}"/>
                </a:ext>
              </a:extLst>
            </p:cNvPr>
            <p:cNvSpPr txBox="1"/>
            <p:nvPr/>
          </p:nvSpPr>
          <p:spPr>
            <a:xfrm>
              <a:off x="6570078" y="5512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753A8-8674-4847-B6FD-A238B6EFF5C9}"/>
                </a:ext>
              </a:extLst>
            </p:cNvPr>
            <p:cNvSpPr txBox="1"/>
            <p:nvPr/>
          </p:nvSpPr>
          <p:spPr>
            <a:xfrm>
              <a:off x="2939443" y="21892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702AD-FA5E-AC45-BEF7-4CFED01DF1EC}"/>
                </a:ext>
              </a:extLst>
            </p:cNvPr>
            <p:cNvSpPr txBox="1"/>
            <p:nvPr/>
          </p:nvSpPr>
          <p:spPr>
            <a:xfrm>
              <a:off x="4978697" y="216746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BDCA-B93E-504B-90E3-0E7721CC9985}"/>
                </a:ext>
              </a:extLst>
            </p:cNvPr>
            <p:cNvSpPr txBox="1"/>
            <p:nvPr/>
          </p:nvSpPr>
          <p:spPr>
            <a:xfrm>
              <a:off x="2991342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F3FEF5-7F5F-D44F-836D-1EAD6715F58F}"/>
                </a:ext>
              </a:extLst>
            </p:cNvPr>
            <p:cNvSpPr txBox="1"/>
            <p:nvPr/>
          </p:nvSpPr>
          <p:spPr>
            <a:xfrm>
              <a:off x="4953938" y="418742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D9641C-BF3B-4346-A974-49CA320CA932}"/>
                </a:ext>
              </a:extLst>
            </p:cNvPr>
            <p:cNvSpPr/>
            <p:nvPr/>
          </p:nvSpPr>
          <p:spPr>
            <a:xfrm>
              <a:off x="4520349" y="3512207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A623590-A535-6047-A707-52A58489DBE5}"/>
                </a:ext>
              </a:extLst>
            </p:cNvPr>
            <p:cNvSpPr/>
            <p:nvPr/>
          </p:nvSpPr>
          <p:spPr>
            <a:xfrm>
              <a:off x="6518447" y="343963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FCD136A-E144-C74A-85AB-B1D4C4DF1C1A}"/>
                </a:ext>
              </a:extLst>
            </p:cNvPr>
            <p:cNvSpPr/>
            <p:nvPr/>
          </p:nvSpPr>
          <p:spPr>
            <a:xfrm>
              <a:off x="6445877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96D043-D03D-C445-9042-4D33AA069DA0}"/>
                </a:ext>
              </a:extLst>
            </p:cNvPr>
            <p:cNvSpPr/>
            <p:nvPr/>
          </p:nvSpPr>
          <p:spPr>
            <a:xfrm>
              <a:off x="4508222" y="344689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51B5AC-707B-0B40-869E-3B7BFCBBDD99}"/>
                </a:ext>
              </a:extLst>
            </p:cNvPr>
            <p:cNvSpPr/>
            <p:nvPr/>
          </p:nvSpPr>
          <p:spPr>
            <a:xfrm>
              <a:off x="4435652" y="5474122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E2E564-D875-AF4B-A1FF-98B53E4FD5D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153" y="4515392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973A-9A4B-7A44-9EDB-464702101E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09" y="2167460"/>
              <a:ext cx="202921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4F7AFA-6B0A-C345-B18B-A54C17D38A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3983" y="3510877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251C3E-5BDA-DA44-9C96-B63ED1A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95" y="3490730"/>
              <a:ext cx="2" cy="20417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6199353-7840-7B44-8BE5-AE022208CDD2}"/>
                </a:ext>
              </a:extLst>
            </p:cNvPr>
            <p:cNvSpPr/>
            <p:nvPr/>
          </p:nvSpPr>
          <p:spPr>
            <a:xfrm>
              <a:off x="4280864" y="1100353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132081-1BCA-6144-A77C-CCA76D2D7612}"/>
                </a:ext>
              </a:extLst>
            </p:cNvPr>
            <p:cNvSpPr/>
            <p:nvPr/>
          </p:nvSpPr>
          <p:spPr>
            <a:xfrm>
              <a:off x="4283252" y="3149355"/>
              <a:ext cx="174172" cy="174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BB0C802-1310-8B4F-80F6-FED360D85BF8}"/>
                </a:ext>
              </a:extLst>
            </p:cNvPr>
            <p:cNvSpPr/>
            <p:nvPr/>
          </p:nvSpPr>
          <p:spPr>
            <a:xfrm rot="16423075">
              <a:off x="2270131" y="314160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58BAED-F7D1-EA41-BD25-510A53BC88F2}"/>
                </a:ext>
              </a:extLst>
            </p:cNvPr>
            <p:cNvSpPr txBox="1"/>
            <p:nvPr/>
          </p:nvSpPr>
          <p:spPr>
            <a:xfrm>
              <a:off x="3572886" y="6234162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P1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P0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A9A8C-1D61-B544-A155-A4CD1DC2DAA6}"/>
                </a:ext>
              </a:extLst>
            </p:cNvPr>
            <p:cNvSpPr/>
            <p:nvPr/>
          </p:nvSpPr>
          <p:spPr>
            <a:xfrm>
              <a:off x="4268737" y="3439641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79981B5-3D3B-8042-8743-6A527977964E}"/>
              </a:ext>
            </a:extLst>
          </p:cNvPr>
          <p:cNvSpPr txBox="1"/>
          <p:nvPr/>
        </p:nvSpPr>
        <p:spPr>
          <a:xfrm>
            <a:off x="1968774" y="1054134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25209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Parallelism… Aura-based; View from P1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4BA29-29B9-AB4B-9904-4CEAFC2C4711}"/>
              </a:ext>
            </a:extLst>
          </p:cNvPr>
          <p:cNvGrpSpPr/>
          <p:nvPr/>
        </p:nvGrpSpPr>
        <p:grpSpPr>
          <a:xfrm>
            <a:off x="1968774" y="1050300"/>
            <a:ext cx="5206453" cy="5497631"/>
            <a:chOff x="5649484" y="1092405"/>
            <a:chExt cx="5206453" cy="549763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448E2D-EDC2-BB43-B105-5772A81F17FF}"/>
                </a:ext>
              </a:extLst>
            </p:cNvPr>
            <p:cNvSpPr/>
            <p:nvPr/>
          </p:nvSpPr>
          <p:spPr>
            <a:xfrm>
              <a:off x="6269026" y="1164976"/>
              <a:ext cx="2029217" cy="2041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0A3E85E-8717-6D40-BA85-A9F9F92F36FD}"/>
                </a:ext>
              </a:extLst>
            </p:cNvPr>
            <p:cNvSpPr/>
            <p:nvPr/>
          </p:nvSpPr>
          <p:spPr>
            <a:xfrm>
              <a:off x="8497263" y="1164976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2901E3-804C-E247-BA4E-A5EFD54EAF30}"/>
                </a:ext>
              </a:extLst>
            </p:cNvPr>
            <p:cNvSpPr/>
            <p:nvPr/>
          </p:nvSpPr>
          <p:spPr>
            <a:xfrm>
              <a:off x="6254511" y="3467971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6849E0-662C-4F48-95DC-A9E0C2697631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283635" y="1164976"/>
              <a:ext cx="0" cy="204174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6CA1AE-B371-8C42-B195-1A5FA3F7A227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>
              <a:off x="9511870" y="1164976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4169FF-8852-B546-B677-FF74005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6266934" y="2168110"/>
              <a:ext cx="2025043" cy="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92E690-DF62-414A-A77A-020A0E9CE29D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>
              <a:off x="6254510" y="448884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3B170B-40F4-1549-AA8C-6018D628E0DA}"/>
                </a:ext>
              </a:extLst>
            </p:cNvPr>
            <p:cNvSpPr/>
            <p:nvPr/>
          </p:nvSpPr>
          <p:spPr>
            <a:xfrm>
              <a:off x="6210966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7394453-87CB-524C-B172-548B73411216}"/>
                </a:ext>
              </a:extLst>
            </p:cNvPr>
            <p:cNvSpPr/>
            <p:nvPr/>
          </p:nvSpPr>
          <p:spPr>
            <a:xfrm>
              <a:off x="8410177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876B17-EEE1-1045-8BB5-226D48FF6BAF}"/>
                </a:ext>
              </a:extLst>
            </p:cNvPr>
            <p:cNvSpPr/>
            <p:nvPr/>
          </p:nvSpPr>
          <p:spPr>
            <a:xfrm>
              <a:off x="10422790" y="1092405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C895F4-F6DE-1E4A-9723-A47A23655AF8}"/>
                </a:ext>
              </a:extLst>
            </p:cNvPr>
            <p:cNvSpPr/>
            <p:nvPr/>
          </p:nvSpPr>
          <p:spPr>
            <a:xfrm>
              <a:off x="10422790" y="31341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77A408-6F7B-8140-828E-F776AF49174D}"/>
                </a:ext>
              </a:extLst>
            </p:cNvPr>
            <p:cNvSpPr/>
            <p:nvPr/>
          </p:nvSpPr>
          <p:spPr>
            <a:xfrm>
              <a:off x="8412565" y="314140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7F3224-FABF-7147-943C-F7A6BD0872EA}"/>
                </a:ext>
              </a:extLst>
            </p:cNvPr>
            <p:cNvSpPr/>
            <p:nvPr/>
          </p:nvSpPr>
          <p:spPr>
            <a:xfrm>
              <a:off x="8194855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5677BBA-D826-8441-87B9-4A32E05510E0}"/>
                </a:ext>
              </a:extLst>
            </p:cNvPr>
            <p:cNvSpPr/>
            <p:nvPr/>
          </p:nvSpPr>
          <p:spPr>
            <a:xfrm>
              <a:off x="6148339" y="3402659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D096C4F-DC86-5940-8A62-0B0B68CEC43C}"/>
                </a:ext>
              </a:extLst>
            </p:cNvPr>
            <p:cNvSpPr/>
            <p:nvPr/>
          </p:nvSpPr>
          <p:spPr>
            <a:xfrm>
              <a:off x="6191881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CDD4E5-7714-9F40-8D44-9B9C3FC53707}"/>
                </a:ext>
              </a:extLst>
            </p:cNvPr>
            <p:cNvSpPr txBox="1"/>
            <p:nvPr/>
          </p:nvSpPr>
          <p:spPr>
            <a:xfrm>
              <a:off x="5649484" y="1096239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8CF3DA-F1F9-6545-843B-BDF104DE8C23}"/>
                </a:ext>
              </a:extLst>
            </p:cNvPr>
            <p:cNvSpPr txBox="1"/>
            <p:nvPr/>
          </p:nvSpPr>
          <p:spPr>
            <a:xfrm>
              <a:off x="9703955" y="5544784"/>
              <a:ext cx="498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F48C1-13D4-914D-BB34-7BD58420F444}"/>
                </a:ext>
              </a:extLst>
            </p:cNvPr>
            <p:cNvSpPr txBox="1"/>
            <p:nvPr/>
          </p:nvSpPr>
          <p:spPr>
            <a:xfrm>
              <a:off x="632380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9C04D-C643-2E40-A3F8-1E7DEB463943}"/>
                </a:ext>
              </a:extLst>
            </p:cNvPr>
            <p:cNvSpPr txBox="1"/>
            <p:nvPr/>
          </p:nvSpPr>
          <p:spPr>
            <a:xfrm>
              <a:off x="8450940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1BEB36-490F-CA48-B45E-0B067BE49799}"/>
                </a:ext>
              </a:extLst>
            </p:cNvPr>
            <p:cNvSpPr txBox="1"/>
            <p:nvPr/>
          </p:nvSpPr>
          <p:spPr>
            <a:xfrm>
              <a:off x="10481681" y="11794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8371B2-302C-5147-8D6B-E74D2E543577}"/>
                </a:ext>
              </a:extLst>
            </p:cNvPr>
            <p:cNvSpPr txBox="1"/>
            <p:nvPr/>
          </p:nvSpPr>
          <p:spPr>
            <a:xfrm>
              <a:off x="632380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75067-8FF6-1C47-AC35-4E66A2BE699F}"/>
                </a:ext>
              </a:extLst>
            </p:cNvPr>
            <p:cNvSpPr txBox="1"/>
            <p:nvPr/>
          </p:nvSpPr>
          <p:spPr>
            <a:xfrm>
              <a:off x="8523510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A7A6792-27D5-EB4D-B7F5-AA49B6B0411C}"/>
                </a:ext>
              </a:extLst>
            </p:cNvPr>
            <p:cNvSpPr txBox="1"/>
            <p:nvPr/>
          </p:nvSpPr>
          <p:spPr>
            <a:xfrm>
              <a:off x="10554251" y="3185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60AB3-1FDB-9E44-83A8-C4FFAC38514F}"/>
                </a:ext>
              </a:extLst>
            </p:cNvPr>
            <p:cNvSpPr txBox="1"/>
            <p:nvPr/>
          </p:nvSpPr>
          <p:spPr>
            <a:xfrm>
              <a:off x="6367343" y="5475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48C39D-EBEC-6642-8B4D-EFE8FE764D22}"/>
                </a:ext>
              </a:extLst>
            </p:cNvPr>
            <p:cNvSpPr txBox="1"/>
            <p:nvPr/>
          </p:nvSpPr>
          <p:spPr>
            <a:xfrm>
              <a:off x="8465454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542790-4D88-6644-A00A-620C1D5B9B42}"/>
                </a:ext>
              </a:extLst>
            </p:cNvPr>
            <p:cNvSpPr txBox="1"/>
            <p:nvPr/>
          </p:nvSpPr>
          <p:spPr>
            <a:xfrm>
              <a:off x="10496195" y="5504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2550DD5-9AA6-DC4C-8C8D-D290C87238E2}"/>
                </a:ext>
              </a:extLst>
            </p:cNvPr>
            <p:cNvSpPr txBox="1"/>
            <p:nvPr/>
          </p:nvSpPr>
          <p:spPr>
            <a:xfrm>
              <a:off x="6865560" y="21812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F62CCB3-E30A-F548-BA4B-7B9A0A3AEB45}"/>
                </a:ext>
              </a:extLst>
            </p:cNvPr>
            <p:cNvSpPr txBox="1"/>
            <p:nvPr/>
          </p:nvSpPr>
          <p:spPr>
            <a:xfrm>
              <a:off x="8890300" y="2159513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1A1523-86C5-964B-A022-41B352E9CA09}"/>
                </a:ext>
              </a:extLst>
            </p:cNvPr>
            <p:cNvSpPr txBox="1"/>
            <p:nvPr/>
          </p:nvSpPr>
          <p:spPr>
            <a:xfrm>
              <a:off x="6917459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027A14F-FA83-F54F-8206-399D0F7C3BB2}"/>
                </a:ext>
              </a:extLst>
            </p:cNvPr>
            <p:cNvSpPr txBox="1"/>
            <p:nvPr/>
          </p:nvSpPr>
          <p:spPr>
            <a:xfrm>
              <a:off x="8880055" y="4179481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21416E-8A02-7D48-B2FD-C2F56B4DDA80}"/>
                </a:ext>
              </a:extLst>
            </p:cNvPr>
            <p:cNvSpPr/>
            <p:nvPr/>
          </p:nvSpPr>
          <p:spPr>
            <a:xfrm>
              <a:off x="8446466" y="3504259"/>
              <a:ext cx="2029217" cy="204174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8A5BCC2-D6CC-1E49-B605-F1E3F074692B}"/>
                </a:ext>
              </a:extLst>
            </p:cNvPr>
            <p:cNvSpPr/>
            <p:nvPr/>
          </p:nvSpPr>
          <p:spPr>
            <a:xfrm>
              <a:off x="10371994" y="343168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4C97F-6C35-044C-868C-1CE5AADDA5BD}"/>
                </a:ext>
              </a:extLst>
            </p:cNvPr>
            <p:cNvSpPr/>
            <p:nvPr/>
          </p:nvSpPr>
          <p:spPr>
            <a:xfrm>
              <a:off x="10371994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9B859C-FDAE-2A4E-BC63-9C4460168C5C}"/>
                </a:ext>
              </a:extLst>
            </p:cNvPr>
            <p:cNvSpPr/>
            <p:nvPr/>
          </p:nvSpPr>
          <p:spPr>
            <a:xfrm>
              <a:off x="8361769" y="3438947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7638FD-BF4F-7B46-9B50-1C9E695887F9}"/>
                </a:ext>
              </a:extLst>
            </p:cNvPr>
            <p:cNvSpPr/>
            <p:nvPr/>
          </p:nvSpPr>
          <p:spPr>
            <a:xfrm>
              <a:off x="8361769" y="5466174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8EFFBA-1A1F-3543-8CE9-0C6408C6E08E}"/>
                </a:ext>
              </a:extLst>
            </p:cNvPr>
            <p:cNvCxnSpPr>
              <a:cxnSpLocks/>
            </p:cNvCxnSpPr>
            <p:nvPr/>
          </p:nvCxnSpPr>
          <p:spPr>
            <a:xfrm>
              <a:off x="8468270" y="4507444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7D398D-CE8D-6743-AE9F-5268FBF94E94}"/>
                </a:ext>
              </a:extLst>
            </p:cNvPr>
            <p:cNvCxnSpPr>
              <a:cxnSpLocks/>
            </p:cNvCxnSpPr>
            <p:nvPr/>
          </p:nvCxnSpPr>
          <p:spPr>
            <a:xfrm>
              <a:off x="8511812" y="2159512"/>
              <a:ext cx="2029218" cy="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CEE7D8A-484A-734B-BC67-89D9CA33F9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0100" y="3502929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4F7E75-8F77-EE49-94AA-1E5E04927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20212" y="3482782"/>
              <a:ext cx="2" cy="2041743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8239A38-812E-0344-B679-D089DEE45D0D}"/>
                </a:ext>
              </a:extLst>
            </p:cNvPr>
            <p:cNvSpPr/>
            <p:nvPr/>
          </p:nvSpPr>
          <p:spPr>
            <a:xfrm>
              <a:off x="8206981" y="1092405"/>
              <a:ext cx="174172" cy="17417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287F04-780F-774B-B39E-16965E0D2325}"/>
                </a:ext>
              </a:extLst>
            </p:cNvPr>
            <p:cNvSpPr/>
            <p:nvPr/>
          </p:nvSpPr>
          <p:spPr>
            <a:xfrm>
              <a:off x="8209369" y="3141407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119A770-2E26-5B45-9B20-ABEFB16EBF25}"/>
                </a:ext>
              </a:extLst>
            </p:cNvPr>
            <p:cNvSpPr/>
            <p:nvPr/>
          </p:nvSpPr>
          <p:spPr>
            <a:xfrm rot="16423075">
              <a:off x="6196248" y="3133655"/>
              <a:ext cx="174172" cy="1741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0C2F9E-3391-1842-99D5-9450271CE157}"/>
                </a:ext>
              </a:extLst>
            </p:cNvPr>
            <p:cNvSpPr txBox="1"/>
            <p:nvPr/>
          </p:nvSpPr>
          <p:spPr>
            <a:xfrm>
              <a:off x="7508651" y="6189926"/>
              <a:ext cx="170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Ghost P0 </a:t>
              </a:r>
              <a:r>
                <a:rPr lang="en-US" sz="2000" dirty="0"/>
                <a:t>-&gt; </a:t>
              </a:r>
              <a:r>
                <a:rPr lang="en-US" sz="2000" dirty="0">
                  <a:solidFill>
                    <a:schemeClr val="accent1"/>
                  </a:solidFill>
                </a:rPr>
                <a:t>P1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9AD399-5FCA-9240-AA32-20FA8362A3F3}"/>
                </a:ext>
              </a:extLst>
            </p:cNvPr>
            <p:cNvSpPr/>
            <p:nvPr/>
          </p:nvSpPr>
          <p:spPr>
            <a:xfrm>
              <a:off x="8173078" y="3424433"/>
              <a:ext cx="174172" cy="17417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Less accurate/stable on generalized unstructured mesh topologies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diffusion operator on high-aspect ratio meshes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Simple, single topology </a:t>
            </a:r>
            <a:r>
              <a:rPr lang="en-US"/>
              <a:t>(virtual-, or full-edge)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Staggered arrangement is well suited for a class of fluid mechanics applications where low-order or simple geometries are found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 for time/source/advection and diffusion provided for EBVC, CVFEM, and FEM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Recall that </a:t>
            </a:r>
            <a:r>
              <a:rPr lang="en-US" dirty="0" err="1"/>
              <a:t>Nalu</a:t>
            </a:r>
            <a:r>
              <a:rPr lang="en-US" dirty="0"/>
              <a:t> iterates over locally-owned mesh objects as apposed to </a:t>
            </a:r>
            <a:r>
              <a:rPr lang="en-US" dirty="0" err="1"/>
              <a:t>local+ghosted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This is a choice; however, the STK infrastructure allows for both approaches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Test yourself on a dual nodal volume assembly?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EBVC</a:t>
            </a:r>
          </a:p>
        </p:txBody>
      </p:sp>
    </p:spTree>
    <p:extLst>
      <p:ext uri="{BB962C8B-B14F-4D97-AF65-F5344CB8AC3E}">
        <p14:creationId xmlns:p14="http://schemas.microsoft.com/office/powerpoint/2010/main" val="2266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Discretization Options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52801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Let’s revisit out curved, heart domain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+mj-lt"/>
              </a:rPr>
              <a:t>DOFs at cell-centered: Stencil is based on a </a:t>
            </a:r>
            <a:r>
              <a:rPr lang="en-US" dirty="0" err="1">
                <a:latin typeface="+mj-lt"/>
              </a:rPr>
              <a:t>element:face:element</a:t>
            </a:r>
            <a:r>
              <a:rPr lang="en-US" dirty="0">
                <a:latin typeface="+mj-lt"/>
              </a:rPr>
              <a:t>; Tet4 </a:t>
            </a:r>
            <a:r>
              <a:rPr lang="en-US" dirty="0" err="1">
                <a:latin typeface="+mj-lt"/>
              </a:rPr>
              <a:t>elem</a:t>
            </a:r>
            <a:r>
              <a:rPr lang="en-US" dirty="0">
                <a:latin typeface="+mj-lt"/>
              </a:rPr>
              <a:t> ~6xNumNodes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DOFs at vertices of elements, or “nodes”, </a:t>
            </a:r>
            <a:r>
              <a:rPr lang="en-US" dirty="0" err="1">
                <a:latin typeface="+mj-lt"/>
              </a:rPr>
              <a:t>element:node</a:t>
            </a:r>
            <a:r>
              <a:rPr lang="en-US" dirty="0">
                <a:latin typeface="+mj-lt"/>
              </a:rPr>
              <a:t> (CVFEM, FEM), </a:t>
            </a:r>
            <a:r>
              <a:rPr lang="en-US" dirty="0" err="1">
                <a:latin typeface="+mj-lt"/>
              </a:rPr>
              <a:t>edge:node</a:t>
            </a:r>
            <a:r>
              <a:rPr lang="en-US" dirty="0">
                <a:latin typeface="+mj-lt"/>
              </a:rPr>
              <a:t> (EBVC)</a:t>
            </a:r>
            <a:endParaRPr lang="en-US" dirty="0">
              <a:latin typeface="Symbol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78007-C956-D548-945E-626C426A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6" y="1918278"/>
            <a:ext cx="7912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4"/>
          <p:cNvSpPr txBox="1">
            <a:spLocks/>
          </p:cNvSpPr>
          <p:nvPr/>
        </p:nvSpPr>
        <p:spPr>
          <a:xfrm>
            <a:off x="6522154" y="3473807"/>
            <a:ext cx="2499915" cy="34494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Same grad-op as CC: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Iterate nodes for volume contributions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Iterate edges for surface flux contribution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822373" y="4150052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825270" y="4846424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827113" y="5522672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235337" y="4149386"/>
            <a:ext cx="0" cy="68472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546014" y="413277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4849207" y="4131679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 flipV="1">
            <a:off x="4172875" y="4878935"/>
            <a:ext cx="27432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50266" y="3647828"/>
            <a:ext cx="3268" cy="243387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Order Interpolation Edge-Based Vertex-Centered (EBVC) Finite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All primitives are collocated at the vertices of the elements with equal-order interpolation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A dual mesh is constructed to obtain flux and volume quadrature locations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 Classic two-state, “L” and “R” approach provides spatially second-order accuracy</a:t>
            </a:r>
          </a:p>
        </p:txBody>
      </p:sp>
      <p:sp>
        <p:nvSpPr>
          <p:cNvPr id="99" name="Triangle 98"/>
          <p:cNvSpPr/>
          <p:nvPr/>
        </p:nvSpPr>
        <p:spPr>
          <a:xfrm>
            <a:off x="3886546" y="287230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163880" y="2733357"/>
            <a:ext cx="448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Surface quadrature point (area summed to edge)</a:t>
            </a:r>
          </a:p>
        </p:txBody>
      </p:sp>
      <p:sp>
        <p:nvSpPr>
          <p:cNvPr id="101" name="Diamond 100"/>
          <p:cNvSpPr/>
          <p:nvPr/>
        </p:nvSpPr>
        <p:spPr>
          <a:xfrm>
            <a:off x="3914845" y="319187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63880" y="3078101"/>
            <a:ext cx="485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Volume quadrature point (sub-</a:t>
            </a:r>
            <a:r>
              <a:rPr lang="en-US" dirty="0" err="1">
                <a:latin typeface="Garamond" charset="0"/>
                <a:ea typeface="Garamond" charset="0"/>
                <a:cs typeface="Garamond" charset="0"/>
              </a:rPr>
              <a:t>vol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summed to node)</a:t>
            </a:r>
          </a:p>
        </p:txBody>
      </p:sp>
      <p:sp>
        <p:nvSpPr>
          <p:cNvPr id="112" name="Oval 111"/>
          <p:cNvSpPr/>
          <p:nvPr/>
        </p:nvSpPr>
        <p:spPr>
          <a:xfrm>
            <a:off x="6931867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91896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485244" y="608170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61882" y="479852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461882" y="346430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107534" y="4839516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579150" y="5280379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Diamond 144"/>
          <p:cNvSpPr/>
          <p:nvPr/>
        </p:nvSpPr>
        <p:spPr>
          <a:xfrm>
            <a:off x="7290754" y="33220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5519904" y="408918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82138" y="480747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4781393" y="481921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5521905" y="549075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479778" y="3484104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5400000">
            <a:off x="5517201" y="3441830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235336" y="4493348"/>
            <a:ext cx="49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235337" y="4920432"/>
            <a:ext cx="431985" cy="8690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90769" y="6358759"/>
            <a:ext cx="22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Dual-volume definition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232144" y="6358759"/>
            <a:ext cx="186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Edge-based stencil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559031" y="4478972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862554" y="4448483"/>
            <a:ext cx="43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O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x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30" y="3886926"/>
                <a:ext cx="2880404" cy="727828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0A7228-F83B-B74D-9463-72932BE24652}"/>
              </a:ext>
            </a:extLst>
          </p:cNvPr>
          <p:cNvCxnSpPr>
            <a:stCxn id="110" idx="3"/>
            <a:endCxn id="105" idx="3"/>
          </p:cNvCxnSpPr>
          <p:nvPr/>
        </p:nvCxnSpPr>
        <p:spPr>
          <a:xfrm flipV="1">
            <a:off x="2136117" y="4824995"/>
            <a:ext cx="1446623" cy="128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825A558-BF42-6A44-BCF6-87C159555BAB}"/>
              </a:ext>
            </a:extLst>
          </p:cNvPr>
          <p:cNvSpPr/>
          <p:nvPr/>
        </p:nvSpPr>
        <p:spPr>
          <a:xfrm>
            <a:off x="2177413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6044BC-7A35-C54F-91F0-99867897431F}"/>
              </a:ext>
            </a:extLst>
          </p:cNvPr>
          <p:cNvSpPr/>
          <p:nvPr/>
        </p:nvSpPr>
        <p:spPr>
          <a:xfrm>
            <a:off x="707428" y="3375608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B0727A6-AC86-E147-AC67-EC8649109535}"/>
              </a:ext>
            </a:extLst>
          </p:cNvPr>
          <p:cNvSpPr/>
          <p:nvPr/>
        </p:nvSpPr>
        <p:spPr>
          <a:xfrm>
            <a:off x="3555958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C9937F-444F-B445-920C-617C4BF2D6BB}"/>
              </a:ext>
            </a:extLst>
          </p:cNvPr>
          <p:cNvSpPr/>
          <p:nvPr/>
        </p:nvSpPr>
        <p:spPr>
          <a:xfrm>
            <a:off x="707427" y="4723152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7857350-FBAA-1A47-A0C0-7A4CFB3FCEC5}"/>
              </a:ext>
            </a:extLst>
          </p:cNvPr>
          <p:cNvSpPr/>
          <p:nvPr/>
        </p:nvSpPr>
        <p:spPr>
          <a:xfrm>
            <a:off x="615987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953482-A408-4444-AD10-0146D39B356D}"/>
              </a:ext>
            </a:extLst>
          </p:cNvPr>
          <p:cNvSpPr/>
          <p:nvPr/>
        </p:nvSpPr>
        <p:spPr>
          <a:xfrm>
            <a:off x="2109335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45081E-D916-0A4A-BFBA-F6791FD8CDDE}"/>
              </a:ext>
            </a:extLst>
          </p:cNvPr>
          <p:cNvSpPr/>
          <p:nvPr/>
        </p:nvSpPr>
        <p:spPr>
          <a:xfrm>
            <a:off x="639349" y="595153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E5302A0-F301-A942-BA3D-365934677277}"/>
              </a:ext>
            </a:extLst>
          </p:cNvPr>
          <p:cNvSpPr/>
          <p:nvPr/>
        </p:nvSpPr>
        <p:spPr>
          <a:xfrm>
            <a:off x="2085973" y="466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6721D77-98BF-DA49-BC86-EA59A988ABD3}"/>
              </a:ext>
            </a:extLst>
          </p:cNvPr>
          <p:cNvSpPr/>
          <p:nvPr/>
        </p:nvSpPr>
        <p:spPr>
          <a:xfrm>
            <a:off x="2085973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C57538-7A43-8A47-9672-05DDD48FA0CF}"/>
              </a:ext>
            </a:extLst>
          </p:cNvPr>
          <p:cNvSpPr/>
          <p:nvPr/>
        </p:nvSpPr>
        <p:spPr>
          <a:xfrm>
            <a:off x="61598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E6008C4-4588-FB43-B6B2-0FF5122FBD72}"/>
              </a:ext>
            </a:extLst>
          </p:cNvPr>
          <p:cNvSpPr/>
          <p:nvPr/>
        </p:nvSpPr>
        <p:spPr>
          <a:xfrm>
            <a:off x="3555958" y="3334136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428DDD5-A90E-F148-8353-4D9837104FC0}"/>
              </a:ext>
            </a:extLst>
          </p:cNvPr>
          <p:cNvCxnSpPr>
            <a:stCxn id="96" idx="0"/>
          </p:cNvCxnSpPr>
          <p:nvPr/>
        </p:nvCxnSpPr>
        <p:spPr>
          <a:xfrm>
            <a:off x="1442421" y="3375608"/>
            <a:ext cx="2002" cy="6316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44748D4-927C-5849-B59A-14330A9B69AA}"/>
              </a:ext>
            </a:extLst>
          </p:cNvPr>
          <p:cNvCxnSpPr/>
          <p:nvPr/>
        </p:nvCxnSpPr>
        <p:spPr>
          <a:xfrm flipV="1">
            <a:off x="720214" y="399995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0D306BA-C0D2-224C-877E-872C05676BD0}"/>
              </a:ext>
            </a:extLst>
          </p:cNvPr>
          <p:cNvCxnSpPr>
            <a:endCxn id="94" idx="2"/>
          </p:cNvCxnSpPr>
          <p:nvPr/>
        </p:nvCxnSpPr>
        <p:spPr>
          <a:xfrm>
            <a:off x="2859429" y="3370851"/>
            <a:ext cx="0" cy="13496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BE6DD69-BB9F-2145-8279-3792CD500DB8}"/>
              </a:ext>
            </a:extLst>
          </p:cNvPr>
          <p:cNvCxnSpPr/>
          <p:nvPr/>
        </p:nvCxnSpPr>
        <p:spPr>
          <a:xfrm flipH="1">
            <a:off x="2731625" y="4709344"/>
            <a:ext cx="127803" cy="45296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804913-28D7-CB46-92D8-DD1EC930E91F}"/>
              </a:ext>
            </a:extLst>
          </p:cNvPr>
          <p:cNvCxnSpPr/>
          <p:nvPr/>
        </p:nvCxnSpPr>
        <p:spPr>
          <a:xfrm flipH="1">
            <a:off x="2203241" y="5150207"/>
            <a:ext cx="528383" cy="245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43062C0-3DE6-854A-B146-23CADFD7697B}"/>
              </a:ext>
            </a:extLst>
          </p:cNvPr>
          <p:cNvCxnSpPr/>
          <p:nvPr/>
        </p:nvCxnSpPr>
        <p:spPr>
          <a:xfrm>
            <a:off x="2757452" y="5161782"/>
            <a:ext cx="172669" cy="2223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riangle 128">
            <a:extLst>
              <a:ext uri="{FF2B5EF4-FFF2-40B4-BE49-F238E27FC236}">
                <a16:creationId xmlns:a16="http://schemas.microsoft.com/office/drawing/2014/main" id="{3786EB21-CFC5-DC47-BCA4-B1B9AE216ECA}"/>
              </a:ext>
            </a:extLst>
          </p:cNvPr>
          <p:cNvSpPr/>
          <p:nvPr/>
        </p:nvSpPr>
        <p:spPr>
          <a:xfrm>
            <a:off x="1764197" y="396360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CAFAE57C-0114-BC4D-921E-3933B02BA5BB}"/>
              </a:ext>
            </a:extLst>
          </p:cNvPr>
          <p:cNvSpPr/>
          <p:nvPr/>
        </p:nvSpPr>
        <p:spPr>
          <a:xfrm>
            <a:off x="2479957" y="395423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5704BAA4-83CA-E64A-8FDF-2DBB6E5823C5}"/>
              </a:ext>
            </a:extLst>
          </p:cNvPr>
          <p:cNvSpPr/>
          <p:nvPr/>
        </p:nvSpPr>
        <p:spPr>
          <a:xfrm>
            <a:off x="1765544" y="534070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A23E6E70-7D48-114B-BCA1-9E512F548E47}"/>
              </a:ext>
            </a:extLst>
          </p:cNvPr>
          <p:cNvSpPr/>
          <p:nvPr/>
        </p:nvSpPr>
        <p:spPr>
          <a:xfrm>
            <a:off x="1396121" y="432321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riangle 132">
            <a:extLst>
              <a:ext uri="{FF2B5EF4-FFF2-40B4-BE49-F238E27FC236}">
                <a16:creationId xmlns:a16="http://schemas.microsoft.com/office/drawing/2014/main" id="{4CB36A30-B673-F44E-B8D2-82DCD117E784}"/>
              </a:ext>
            </a:extLst>
          </p:cNvPr>
          <p:cNvSpPr/>
          <p:nvPr/>
        </p:nvSpPr>
        <p:spPr>
          <a:xfrm>
            <a:off x="1398703" y="5068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F337C3DF-B9C6-9543-9F02-7A0CC55356F5}"/>
              </a:ext>
            </a:extLst>
          </p:cNvPr>
          <p:cNvSpPr/>
          <p:nvPr/>
        </p:nvSpPr>
        <p:spPr>
          <a:xfrm>
            <a:off x="2808179" y="428998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>
            <a:extLst>
              <a:ext uri="{FF2B5EF4-FFF2-40B4-BE49-F238E27FC236}">
                <a16:creationId xmlns:a16="http://schemas.microsoft.com/office/drawing/2014/main" id="{FD3CAFDA-783A-0D4A-AE83-BAFBFB435411}"/>
              </a:ext>
            </a:extLst>
          </p:cNvPr>
          <p:cNvSpPr/>
          <p:nvPr/>
        </p:nvSpPr>
        <p:spPr>
          <a:xfrm>
            <a:off x="2734316" y="487167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5360D56E-D023-134D-93F2-7EE631964413}"/>
              </a:ext>
            </a:extLst>
          </p:cNvPr>
          <p:cNvSpPr/>
          <p:nvPr/>
        </p:nvSpPr>
        <p:spPr>
          <a:xfrm>
            <a:off x="2428665" y="518753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AF130-E7B3-C242-A137-4D03805C9FFF}"/>
              </a:ext>
            </a:extLst>
          </p:cNvPr>
          <p:cNvCxnSpPr/>
          <p:nvPr/>
        </p:nvCxnSpPr>
        <p:spPr>
          <a:xfrm flipV="1">
            <a:off x="1473298" y="4001507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B7961-489E-8E48-8EB0-F2BE475FAF24}"/>
              </a:ext>
            </a:extLst>
          </p:cNvPr>
          <p:cNvCxnSpPr/>
          <p:nvPr/>
        </p:nvCxnSpPr>
        <p:spPr>
          <a:xfrm flipV="1">
            <a:off x="2170105" y="400260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5B638E5-A82C-5548-A8BF-3751BC0D6F9B}"/>
              </a:ext>
            </a:extLst>
          </p:cNvPr>
          <p:cNvCxnSpPr/>
          <p:nvPr/>
        </p:nvCxnSpPr>
        <p:spPr>
          <a:xfrm flipV="1">
            <a:off x="2923189" y="4004155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3E2A4-2A73-6944-BB36-43F28E154F08}"/>
              </a:ext>
            </a:extLst>
          </p:cNvPr>
          <p:cNvCxnSpPr/>
          <p:nvPr/>
        </p:nvCxnSpPr>
        <p:spPr>
          <a:xfrm flipV="1">
            <a:off x="698120" y="539095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FA08F27-4BAD-0C4C-8BB6-41C9A3209EA9}"/>
              </a:ext>
            </a:extLst>
          </p:cNvPr>
          <p:cNvCxnSpPr/>
          <p:nvPr/>
        </p:nvCxnSpPr>
        <p:spPr>
          <a:xfrm flipV="1">
            <a:off x="1451204" y="5392500"/>
            <a:ext cx="724209" cy="3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EAF436C-5E6D-3749-B8BD-FBFB15A58AF3}"/>
              </a:ext>
            </a:extLst>
          </p:cNvPr>
          <p:cNvCxnSpPr/>
          <p:nvPr/>
        </p:nvCxnSpPr>
        <p:spPr>
          <a:xfrm flipH="1">
            <a:off x="1446464" y="4019880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4A160C-0EB1-C643-AA38-6B5B790A3FB5}"/>
              </a:ext>
            </a:extLst>
          </p:cNvPr>
          <p:cNvCxnSpPr/>
          <p:nvPr/>
        </p:nvCxnSpPr>
        <p:spPr>
          <a:xfrm flipH="1">
            <a:off x="1449361" y="4750977"/>
            <a:ext cx="4740" cy="68405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F06857A-3931-D545-BF43-D989619E1F7F}"/>
              </a:ext>
            </a:extLst>
          </p:cNvPr>
          <p:cNvCxnSpPr/>
          <p:nvPr/>
        </p:nvCxnSpPr>
        <p:spPr>
          <a:xfrm flipH="1">
            <a:off x="1451762" y="5405915"/>
            <a:ext cx="0" cy="6766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Diamond 152">
            <a:extLst>
              <a:ext uri="{FF2B5EF4-FFF2-40B4-BE49-F238E27FC236}">
                <a16:creationId xmlns:a16="http://schemas.microsoft.com/office/drawing/2014/main" id="{D1D30956-B8C3-874B-B686-3BC850993485}"/>
              </a:ext>
            </a:extLst>
          </p:cNvPr>
          <p:cNvSpPr/>
          <p:nvPr/>
        </p:nvSpPr>
        <p:spPr>
          <a:xfrm>
            <a:off x="1787041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FA77D667-C38F-4A42-BB5E-5FC48E57979F}"/>
              </a:ext>
            </a:extLst>
          </p:cNvPr>
          <p:cNvSpPr/>
          <p:nvPr/>
        </p:nvSpPr>
        <p:spPr>
          <a:xfrm>
            <a:off x="2459314" y="499058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Diamond 183">
            <a:extLst>
              <a:ext uri="{FF2B5EF4-FFF2-40B4-BE49-F238E27FC236}">
                <a16:creationId xmlns:a16="http://schemas.microsoft.com/office/drawing/2014/main" id="{2DA74F26-DFA1-2546-9625-AFFEF3F8C89E}"/>
              </a:ext>
            </a:extLst>
          </p:cNvPr>
          <p:cNvSpPr/>
          <p:nvPr/>
        </p:nvSpPr>
        <p:spPr>
          <a:xfrm>
            <a:off x="1797928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iamond 184">
            <a:extLst>
              <a:ext uri="{FF2B5EF4-FFF2-40B4-BE49-F238E27FC236}">
                <a16:creationId xmlns:a16="http://schemas.microsoft.com/office/drawing/2014/main" id="{C927CAD5-2492-984B-BDB4-43CD850F5E4B}"/>
              </a:ext>
            </a:extLst>
          </p:cNvPr>
          <p:cNvSpPr/>
          <p:nvPr/>
        </p:nvSpPr>
        <p:spPr>
          <a:xfrm>
            <a:off x="2466897" y="4305751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7FE55B1-A5EF-7D40-B14D-0BF37F6720E2}"/>
              </a:ext>
            </a:extLst>
          </p:cNvPr>
          <p:cNvCxnSpPr>
            <a:cxnSpLocks/>
          </p:cNvCxnSpPr>
          <p:nvPr/>
        </p:nvCxnSpPr>
        <p:spPr>
          <a:xfrm flipH="1">
            <a:off x="2215377" y="4390215"/>
            <a:ext cx="243269" cy="33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CFD2F1-77EE-D641-8F69-FEC97820A88A}"/>
              </a:ext>
            </a:extLst>
          </p:cNvPr>
          <p:cNvCxnSpPr>
            <a:cxnSpLocks/>
          </p:cNvCxnSpPr>
          <p:nvPr/>
        </p:nvCxnSpPr>
        <p:spPr>
          <a:xfrm>
            <a:off x="1851987" y="4361581"/>
            <a:ext cx="293055" cy="3546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F34853-9E70-1248-B944-23F59A5EB27C}"/>
              </a:ext>
            </a:extLst>
          </p:cNvPr>
          <p:cNvCxnSpPr>
            <a:cxnSpLocks/>
          </p:cNvCxnSpPr>
          <p:nvPr/>
        </p:nvCxnSpPr>
        <p:spPr>
          <a:xfrm flipV="1">
            <a:off x="1916873" y="4807895"/>
            <a:ext cx="200155" cy="155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469CB0-EE4A-FD4C-AA7D-44BB4F9B9035}"/>
              </a:ext>
            </a:extLst>
          </p:cNvPr>
          <p:cNvCxnSpPr>
            <a:cxnSpLocks/>
          </p:cNvCxnSpPr>
          <p:nvPr/>
        </p:nvCxnSpPr>
        <p:spPr>
          <a:xfrm flipH="1" flipV="1">
            <a:off x="2252505" y="4824995"/>
            <a:ext cx="271950" cy="221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9F68458E-748C-414B-B2FE-7C2073D2D532}"/>
              </a:ext>
            </a:extLst>
          </p:cNvPr>
          <p:cNvSpPr/>
          <p:nvPr/>
        </p:nvSpPr>
        <p:spPr>
          <a:xfrm>
            <a:off x="2930121" y="4361581"/>
            <a:ext cx="183193" cy="365760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3AAA74E-1D70-174F-94D6-44E5E6279EA8}"/>
              </a:ext>
            </a:extLst>
          </p:cNvPr>
          <p:cNvSpPr/>
          <p:nvPr/>
        </p:nvSpPr>
        <p:spPr>
          <a:xfrm rot="17565169">
            <a:off x="2840609" y="4786459"/>
            <a:ext cx="319858" cy="20612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A3F53-EA6A-274C-9D02-8DAC83A7BF4D}"/>
              </a:ext>
            </a:extLst>
          </p:cNvPr>
          <p:cNvSpPr txBox="1"/>
          <p:nvPr/>
        </p:nvSpPr>
        <p:spPr>
          <a:xfrm>
            <a:off x="3048733" y="41033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CBF0D3-650C-0F46-9961-CD7BF1537D25}"/>
              </a:ext>
            </a:extLst>
          </p:cNvPr>
          <p:cNvSpPr txBox="1"/>
          <p:nvPr/>
        </p:nvSpPr>
        <p:spPr>
          <a:xfrm>
            <a:off x="144998" y="4016145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nodal volume</a:t>
            </a:r>
          </a:p>
        </p:txBody>
      </p:sp>
    </p:spTree>
    <p:extLst>
      <p:ext uri="{BB962C8B-B14F-4D97-AF65-F5344CB8AC3E}">
        <p14:creationId xmlns:p14="http://schemas.microsoft.com/office/powerpoint/2010/main" val="198980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0" y="3082043"/>
            <a:ext cx="4866822" cy="363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59" y="878055"/>
            <a:ext cx="2176982" cy="158064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88003-C590-C94F-A885-2003967DA742}"/>
              </a:ext>
            </a:extLst>
          </p:cNvPr>
          <p:cNvGrpSpPr/>
          <p:nvPr/>
        </p:nvGrpSpPr>
        <p:grpSpPr>
          <a:xfrm>
            <a:off x="176950" y="1018677"/>
            <a:ext cx="4395050" cy="1298448"/>
            <a:chOff x="2359038" y="3961459"/>
            <a:chExt cx="4395050" cy="1298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DDC90-EFDF-2440-B0B7-6E07CF5338B8}"/>
                </a:ext>
              </a:extLst>
            </p:cNvPr>
            <p:cNvGrpSpPr/>
            <p:nvPr/>
          </p:nvGrpSpPr>
          <p:grpSpPr>
            <a:xfrm>
              <a:off x="2359038" y="4128496"/>
              <a:ext cx="4395050" cy="580382"/>
              <a:chOff x="2422230" y="2804661"/>
              <a:chExt cx="4395050" cy="58038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E62ACFC-80D9-B840-9E9E-87BC2809480F}"/>
                  </a:ext>
                </a:extLst>
              </p:cNvPr>
              <p:cNvCxnSpPr>
                <a:cxnSpLocks/>
                <a:stCxn id="15" idx="2"/>
                <a:endCxn id="16" idx="6"/>
              </p:cNvCxnSpPr>
              <p:nvPr/>
            </p:nvCxnSpPr>
            <p:spPr>
              <a:xfrm flipV="1">
                <a:off x="2422230" y="3256753"/>
                <a:ext cx="4347860" cy="365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B46443-B6C4-244C-9D75-E6115E642E04}"/>
                  </a:ext>
                </a:extLst>
              </p:cNvPr>
              <p:cNvSpPr/>
              <p:nvPr/>
            </p:nvSpPr>
            <p:spPr>
              <a:xfrm>
                <a:off x="2422230" y="320152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FCA001-534B-804C-9852-512A7CB21C98}"/>
                  </a:ext>
                </a:extLst>
              </p:cNvPr>
              <p:cNvSpPr/>
              <p:nvPr/>
            </p:nvSpPr>
            <p:spPr>
              <a:xfrm>
                <a:off x="6587210" y="3164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DE6601-E579-884A-80E4-CEEC47210EBA}"/>
                  </a:ext>
                </a:extLst>
              </p:cNvPr>
              <p:cNvSpPr/>
              <p:nvPr/>
            </p:nvSpPr>
            <p:spPr>
              <a:xfrm>
                <a:off x="4504720" y="3173993"/>
                <a:ext cx="182880" cy="1835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9B31E-1EFB-BA43-89BC-2F6E93B9B2D6}"/>
                  </a:ext>
                </a:extLst>
              </p:cNvPr>
              <p:cNvSpPr txBox="1"/>
              <p:nvPr/>
            </p:nvSpPr>
            <p:spPr>
              <a:xfrm>
                <a:off x="4442912" y="2834231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1.             3.           2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6D5299-4570-E14F-B822-ABD0F7177A2F}"/>
                  </a:ext>
                </a:extLst>
              </p:cNvPr>
              <p:cNvSpPr txBox="1"/>
              <p:nvPr/>
            </p:nvSpPr>
            <p:spPr>
              <a:xfrm>
                <a:off x="5414251" y="2804661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492850-C6A1-F445-8916-52AD4DB97C6F}"/>
                </a:ext>
              </a:extLst>
            </p:cNvPr>
            <p:cNvSpPr/>
            <p:nvPr/>
          </p:nvSpPr>
          <p:spPr>
            <a:xfrm>
              <a:off x="5566074" y="451942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043D6-4FF7-FD48-82E0-AC48D4A9825C}"/>
                </a:ext>
              </a:extLst>
            </p:cNvPr>
            <p:cNvSpPr/>
            <p:nvPr/>
          </p:nvSpPr>
          <p:spPr>
            <a:xfrm>
              <a:off x="3341034" y="4541195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4A647-81D4-C842-93F8-F355B42529E4}"/>
                </a:ext>
              </a:extLst>
            </p:cNvPr>
            <p:cNvSpPr/>
            <p:nvPr/>
          </p:nvSpPr>
          <p:spPr>
            <a:xfrm>
              <a:off x="4059802" y="3961459"/>
              <a:ext cx="925902" cy="129844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D705C4-1C16-CC40-89E7-1257570496FC}"/>
                </a:ext>
              </a:extLst>
            </p:cNvPr>
            <p:cNvSpPr/>
            <p:nvPr/>
          </p:nvSpPr>
          <p:spPr>
            <a:xfrm>
              <a:off x="4549211" y="4442919"/>
              <a:ext cx="2103120" cy="266312"/>
            </a:xfrm>
            <a:prstGeom prst="rect">
              <a:avLst/>
            </a:prstGeom>
            <a:solidFill>
              <a:schemeClr val="accent1">
                <a:alpha val="1674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9FFBD4-4094-5346-91F2-05591FE0F4DE}"/>
              </a:ext>
            </a:extLst>
          </p:cNvPr>
          <p:cNvSpPr/>
          <p:nvPr/>
        </p:nvSpPr>
        <p:spPr>
          <a:xfrm>
            <a:off x="4848699" y="2476563"/>
            <a:ext cx="191803" cy="26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A7A561-F58B-AA49-AD2C-7A128BEB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25" y="3088970"/>
            <a:ext cx="2175762" cy="32528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8797E3-C780-464A-AAEF-2219C6CCBDB3}"/>
              </a:ext>
            </a:extLst>
          </p:cNvPr>
          <p:cNvSpPr txBox="1"/>
          <p:nvPr/>
        </p:nvSpPr>
        <p:spPr>
          <a:xfrm>
            <a:off x="5695406" y="6479176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promotion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719A51-D078-1B4F-BFF1-33FC74689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913" y="810731"/>
            <a:ext cx="2267398" cy="18723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BAE773-F82F-7541-810F-C0910E4D9CCA}"/>
              </a:ext>
            </a:extLst>
          </p:cNvPr>
          <p:cNvSpPr/>
          <p:nvPr/>
        </p:nvSpPr>
        <p:spPr>
          <a:xfrm>
            <a:off x="4843849" y="2234475"/>
            <a:ext cx="197708" cy="290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0BE0D-4ECA-3643-9426-C38F51BD0584}"/>
              </a:ext>
            </a:extLst>
          </p:cNvPr>
          <p:cNvSpPr txBox="1"/>
          <p:nvPr/>
        </p:nvSpPr>
        <p:spPr>
          <a:xfrm>
            <a:off x="4757351" y="2693773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			Linear</a:t>
            </a:r>
          </a:p>
        </p:txBody>
      </p:sp>
    </p:spTree>
    <p:extLst>
      <p:ext uri="{BB962C8B-B14F-4D97-AF65-F5344CB8AC3E}">
        <p14:creationId xmlns:p14="http://schemas.microsoft.com/office/powerpoint/2010/main" val="336511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[Finite Difference] Mesh over Heart Domain, </a:t>
            </a:r>
            <a:r>
              <a:rPr lang="en-US" dirty="0">
                <a:latin typeface="Symbol" pitchFamily="2" charset="2"/>
              </a:rPr>
              <a:t>W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17906-75E2-CD46-A083-35192EBF14B2}"/>
              </a:ext>
            </a:extLst>
          </p:cNvPr>
          <p:cNvGrpSpPr/>
          <p:nvPr/>
        </p:nvGrpSpPr>
        <p:grpSpPr>
          <a:xfrm>
            <a:off x="2534194" y="1387922"/>
            <a:ext cx="4075613" cy="91440"/>
            <a:chOff x="729349" y="1442352"/>
            <a:chExt cx="4075613" cy="914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573592-C57B-1347-82BB-DBA24E6F1191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67408D-F867-0344-B446-BBB944B8AC07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BD0FDC-972F-1B47-843E-0DECDE9494D1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4C6662-3E2A-934A-ADDB-A54FAD498F7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2105D0-5DE2-4441-A19A-687081BD46F8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11E78-5EB5-0549-A061-863D1AB56803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E8F0F-7C23-8E45-AF8D-2253565DCF97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CD68C-AA43-A14E-898D-08EA61634D17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C50CC-4589-7F41-93C9-1767F270C4D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CF6C8-B4A2-DA47-8261-B38E6AF70019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BDC1AC-B416-D948-8D6D-613B08BBCA0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DE759-A11C-0546-B0BE-FC394387BDBC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F1EC0-8DE5-4542-A3F0-B50AC5A0E077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3354ED-A6A1-0E4A-9CAA-4E304F122B0A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59D615-1D66-7E4D-8E87-7D74A12441FF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CD9B2-C907-CB41-B5DA-2F9806EC7F4A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5E98D1-FB64-B24E-9CC2-9DA6A1EB8418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9B163-BF5B-A745-8173-772DC831479A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145BD6-6E06-D64F-9E60-565E478F6435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3F2EB-E088-B94F-A280-6BF4875790C0}"/>
              </a:ext>
            </a:extLst>
          </p:cNvPr>
          <p:cNvGrpSpPr/>
          <p:nvPr/>
        </p:nvGrpSpPr>
        <p:grpSpPr>
          <a:xfrm>
            <a:off x="2534194" y="1790693"/>
            <a:ext cx="4075613" cy="91440"/>
            <a:chOff x="794663" y="1845123"/>
            <a:chExt cx="4075613" cy="914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24A119-ED8A-DB4C-B501-BC51697998E9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25F075-6E23-EE4F-A4BC-FC4D272B806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06376-B4CB-C646-883D-96CEAB3C01A2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49C407-736D-5140-8A13-92BC085EBB29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1B59E-F958-F741-90A6-84183BCDF3F9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48BCD9-A5E1-7540-AB23-8C8915E41D7E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72A1DD-FFB3-334B-9AFF-5FF668B02AEA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CACCF8-6B5B-7342-B63E-0960AE1CCE57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B90196-32FC-C14A-85F9-FA0403866822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30D6A-AD88-3247-BD60-8B221A10BCF5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D83119-C80E-4C4A-BF8D-217FFD6185C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12C47-7F8F-9946-884C-5FC517A86200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9E7AF9-48B6-D542-91B6-68C7E1794FDD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BB9C136-8242-6C43-88A8-450A96BFE32A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9BD285-18E3-414C-8F82-37F6B3E514C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354453-ECED-1247-A74F-FE4AC673A269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10655F-2A3B-BA47-8473-F9692289615C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0E4615-FC4F-C047-A00C-B0D7EA1E57D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212EED-4B90-B543-A667-62D50925DC3E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561581-CE70-3746-93C4-BFD02BF97C88}"/>
              </a:ext>
            </a:extLst>
          </p:cNvPr>
          <p:cNvGrpSpPr/>
          <p:nvPr/>
        </p:nvGrpSpPr>
        <p:grpSpPr>
          <a:xfrm>
            <a:off x="2534194" y="2171694"/>
            <a:ext cx="4075613" cy="91440"/>
            <a:chOff x="729349" y="1442352"/>
            <a:chExt cx="4075613" cy="914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3DF0FE-1A28-A147-9A53-D3B7C2742F14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C12C4F-3342-9149-AA54-840BF72AE002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DD335F-28D0-5842-8E42-91DC8944D066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1B7277-FA50-B243-9E18-B6817190A859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1049D-4334-F04B-B71B-CF8BCBE64024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E4575E-8801-4C4E-9141-2686D050598D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FA667-71B8-E94A-AE2F-41FE0105A351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61D80B-DF7B-F742-B85D-9C67711A32B3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07B482-5C7C-8445-B1C6-CAC0F5AF441A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B6AEE4-77C9-9942-B1D2-9B00928F9895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2EA1DF-4DA8-AB4A-BD03-27BE8E7E7B9F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23E8C3-58BF-BA4C-B986-E0E15F04E3CE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4B7D25-2190-554D-9640-93FB62DD465F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E28E891-792A-D748-A855-313EAC272905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07FC25-0314-CA49-9612-D22448D4524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083EFEA-081C-3F4C-8E97-001DBB55F75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21FC0CE-98D2-0542-9730-9D892C6D55B1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3E522A-60EC-E949-9604-E528C746E031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8BE464-AAF6-2B41-82AE-C898798339FA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BCAEBF-314A-6447-901D-D957E1BC65B7}"/>
              </a:ext>
            </a:extLst>
          </p:cNvPr>
          <p:cNvGrpSpPr/>
          <p:nvPr/>
        </p:nvGrpSpPr>
        <p:grpSpPr>
          <a:xfrm>
            <a:off x="2534194" y="2574465"/>
            <a:ext cx="4075613" cy="91440"/>
            <a:chOff x="794663" y="1845123"/>
            <a:chExt cx="4075613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97DE1E-C6B6-6148-8073-E266F1EEB263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590659-34A2-F345-80B8-4C90538632DB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B15A1D-A577-8E46-A742-6AD48BA4E9DC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884FF4-D7D5-674E-AEB5-E4573786A47C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B262FA-C989-0041-B84D-D4A916A4F7AF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CDBD86-DE1A-EB46-B4B7-570C0DFFDC3D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2F7165-E373-014A-B456-C3A16B579145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85EBF-C2D6-784A-A9B7-088B84D35C49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EF37BC-7CA7-FE47-9BDE-DEC20633982A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3AB66E-7C21-F749-9555-FE991B7A0719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16BEBF-BC72-A94B-A50A-07E3F017B9E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C5F93-0D51-5149-80CB-50734E120E8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391E7E-E309-B347-8EF5-F6148D408F96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412C305-DB4C-B64F-A21E-DAE56C852963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E91ED7-EDD0-5648-955D-E1E4C3D85E0C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B5D2C23-84DA-2E49-94E1-3CEDDDECD9BD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57AF855-6018-7C48-AA82-E51E0A8DD521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1C75CC-9342-2146-856C-4CE33E59BCCF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91EC94-47E8-9346-A3E0-AD1028C1213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4B83AC-DECE-2E4E-8159-6BC7AF0F5F16}"/>
              </a:ext>
            </a:extLst>
          </p:cNvPr>
          <p:cNvGrpSpPr/>
          <p:nvPr/>
        </p:nvGrpSpPr>
        <p:grpSpPr>
          <a:xfrm>
            <a:off x="2534194" y="2955466"/>
            <a:ext cx="4075613" cy="91440"/>
            <a:chOff x="729349" y="1442352"/>
            <a:chExt cx="4075613" cy="9144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1BB3CE8-029A-C648-B611-8A83A7446E85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D763E37-BA81-3242-9241-187B4C714EA0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20192D-8964-434D-97BD-26059AF6DFF0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0C6559-2587-0743-9C9D-7102DEB75E2E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29E8B3-B8F0-3A40-8D4B-18743E372B52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E75F1E-F29D-0F4D-B7AC-DCD46B9CA3AC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55A615-66C1-C440-841C-8FC84704AE1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9ECFED-A52B-E84B-B7AD-DD59A37D5434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56AD0A-1708-104F-814E-18710984ACAB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185480-52B4-E846-98EA-6FD19B7E6673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D9750B-944D-774F-B9F0-A184AD9131C4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D29C0F5-BF39-9A4B-ABC6-5784BE26C4B2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88B7A8-30AF-C244-A0A6-2F60D9500C13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C1E3AB8-998B-9B49-95BB-D27FCE08D063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467E9D-33B8-4C48-9F6E-3CD4E1C8D8E2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C0CC841-DB4B-1345-9C34-B9D500EBAB78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DA6924-2EB7-5F42-B241-43E4B53162A0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EDD4546-806F-5B4D-8517-32F206D562A3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11BD455-45E1-0F4B-B62E-6435DE4B2A71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24D2FA-F068-A743-B259-E888E37F26FD}"/>
              </a:ext>
            </a:extLst>
          </p:cNvPr>
          <p:cNvGrpSpPr/>
          <p:nvPr/>
        </p:nvGrpSpPr>
        <p:grpSpPr>
          <a:xfrm>
            <a:off x="2534194" y="3358237"/>
            <a:ext cx="4075613" cy="91440"/>
            <a:chOff x="794663" y="1845123"/>
            <a:chExt cx="4075613" cy="9144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2EFF-7EDE-FD4A-91F0-36B2A903B590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AD122-B9C5-7540-A161-0EFCE82E6E0F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4239A35-5478-774E-9A5E-FAD7907898C3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76699D-CED2-EB4F-80BF-DC29E58A4E6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7E0C7D1-C925-084A-9073-8C0EAC743B53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38DF2C-0B44-AB4E-85E7-8FB99A3980B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B40B0B-8C04-AF41-BC27-0CF474A65C4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8FB16B7-6657-3D42-85E5-8DF0ED97EFB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3CA98AB-1D16-814A-9A4D-CBA61AB3CDF1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128A1B-F8FA-784B-8109-33040FF9C96A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39AF418-D2A0-F048-B0C1-F12C3EC2B882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8EFED61-AA61-9A48-B423-EB3EDD1AA248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4F42277-2EAE-CF48-AA65-16C69AAC6C0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04D93D1-7619-A849-AD02-490249B4CD1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424F8EB-46DC-B34F-9757-8A4D308C6EAE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762209-4D38-3446-943D-4716C18E9FD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11276A-72EF-174B-9622-00B2EF29F710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927A5C-48EB-6648-A912-7AAFA65D6D8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0892A24-412F-9B4F-B33C-9CBD13D59BF1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8B293A-DF65-E04E-88CE-B4BDC75C3ABF}"/>
              </a:ext>
            </a:extLst>
          </p:cNvPr>
          <p:cNvGrpSpPr/>
          <p:nvPr/>
        </p:nvGrpSpPr>
        <p:grpSpPr>
          <a:xfrm>
            <a:off x="2534194" y="3739238"/>
            <a:ext cx="4075613" cy="91440"/>
            <a:chOff x="729349" y="1442352"/>
            <a:chExt cx="4075613" cy="914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75B516D-F7AB-CA44-97DE-BB3ECCB7B01E}"/>
                </a:ext>
              </a:extLst>
            </p:cNvPr>
            <p:cNvSpPr/>
            <p:nvPr/>
          </p:nvSpPr>
          <p:spPr>
            <a:xfrm>
              <a:off x="72934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FE6D2-9797-FE49-A096-03C6EDDA1E66}"/>
                </a:ext>
              </a:extLst>
            </p:cNvPr>
            <p:cNvSpPr/>
            <p:nvPr/>
          </p:nvSpPr>
          <p:spPr>
            <a:xfrm>
              <a:off x="95069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F93DF09-2057-1344-AEE6-D32900F74A4F}"/>
                </a:ext>
              </a:extLst>
            </p:cNvPr>
            <p:cNvSpPr/>
            <p:nvPr/>
          </p:nvSpPr>
          <p:spPr>
            <a:xfrm>
              <a:off x="117203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E232AB9-FB4E-DF44-93F3-D3BFC5183A16}"/>
                </a:ext>
              </a:extLst>
            </p:cNvPr>
            <p:cNvSpPr/>
            <p:nvPr/>
          </p:nvSpPr>
          <p:spPr>
            <a:xfrm>
              <a:off x="139337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73FC35-7ADE-9844-9A3D-40584E6E96CB}"/>
                </a:ext>
              </a:extLst>
            </p:cNvPr>
            <p:cNvSpPr/>
            <p:nvPr/>
          </p:nvSpPr>
          <p:spPr>
            <a:xfrm>
              <a:off x="161472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9BCC0E-347A-3B47-9B2D-BD605105EB88}"/>
                </a:ext>
              </a:extLst>
            </p:cNvPr>
            <p:cNvSpPr/>
            <p:nvPr/>
          </p:nvSpPr>
          <p:spPr>
            <a:xfrm>
              <a:off x="183606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8976356-A723-304D-8853-1462FE290C9A}"/>
                </a:ext>
              </a:extLst>
            </p:cNvPr>
            <p:cNvSpPr/>
            <p:nvPr/>
          </p:nvSpPr>
          <p:spPr>
            <a:xfrm>
              <a:off x="205740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909EDC9-AF90-A04F-BA9C-6F738660240E}"/>
                </a:ext>
              </a:extLst>
            </p:cNvPr>
            <p:cNvSpPr/>
            <p:nvPr/>
          </p:nvSpPr>
          <p:spPr>
            <a:xfrm>
              <a:off x="227875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753632A-48E7-C348-9F2A-C6EBF7A140EF}"/>
                </a:ext>
              </a:extLst>
            </p:cNvPr>
            <p:cNvSpPr/>
            <p:nvPr/>
          </p:nvSpPr>
          <p:spPr>
            <a:xfrm>
              <a:off x="2500093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DC6F95-061B-154E-B59E-7580D6178D1D}"/>
                </a:ext>
              </a:extLst>
            </p:cNvPr>
            <p:cNvSpPr/>
            <p:nvPr/>
          </p:nvSpPr>
          <p:spPr>
            <a:xfrm>
              <a:off x="2721436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D1FB78-786F-1B49-8E5B-8AB472B7B1BA}"/>
                </a:ext>
              </a:extLst>
            </p:cNvPr>
            <p:cNvSpPr/>
            <p:nvPr/>
          </p:nvSpPr>
          <p:spPr>
            <a:xfrm>
              <a:off x="2942779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6897904-70FB-CA44-957A-EE9E8C05FBA0}"/>
                </a:ext>
              </a:extLst>
            </p:cNvPr>
            <p:cNvSpPr/>
            <p:nvPr/>
          </p:nvSpPr>
          <p:spPr>
            <a:xfrm>
              <a:off x="31641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0397BBE-0C5D-7349-A786-91E343AE56CA}"/>
                </a:ext>
              </a:extLst>
            </p:cNvPr>
            <p:cNvSpPr/>
            <p:nvPr/>
          </p:nvSpPr>
          <p:spPr>
            <a:xfrm>
              <a:off x="3385465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72CB37-5B9E-F649-90E8-261CBF96AC7D}"/>
                </a:ext>
              </a:extLst>
            </p:cNvPr>
            <p:cNvSpPr/>
            <p:nvPr/>
          </p:nvSpPr>
          <p:spPr>
            <a:xfrm>
              <a:off x="3606808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B715F0A-8406-2C49-8419-9EC95F550C9A}"/>
                </a:ext>
              </a:extLst>
            </p:cNvPr>
            <p:cNvSpPr/>
            <p:nvPr/>
          </p:nvSpPr>
          <p:spPr>
            <a:xfrm>
              <a:off x="3828151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5323C1D-014A-CF46-9569-D9345988D142}"/>
                </a:ext>
              </a:extLst>
            </p:cNvPr>
            <p:cNvSpPr/>
            <p:nvPr/>
          </p:nvSpPr>
          <p:spPr>
            <a:xfrm>
              <a:off x="4049494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4DA8FA-9D44-D94E-84E0-3BF5B966BC1D}"/>
                </a:ext>
              </a:extLst>
            </p:cNvPr>
            <p:cNvSpPr/>
            <p:nvPr/>
          </p:nvSpPr>
          <p:spPr>
            <a:xfrm>
              <a:off x="4270837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0EC44CA-2E04-7044-8337-45F49549B648}"/>
                </a:ext>
              </a:extLst>
            </p:cNvPr>
            <p:cNvSpPr/>
            <p:nvPr/>
          </p:nvSpPr>
          <p:spPr>
            <a:xfrm>
              <a:off x="4492180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71ADD3-6A3A-0D4D-A992-E2F0EFC77BD3}"/>
                </a:ext>
              </a:extLst>
            </p:cNvPr>
            <p:cNvSpPr/>
            <p:nvPr/>
          </p:nvSpPr>
          <p:spPr>
            <a:xfrm>
              <a:off x="4713522" y="1442352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6AB1996-C74A-A144-AD5D-E40E5E5E5565}"/>
              </a:ext>
            </a:extLst>
          </p:cNvPr>
          <p:cNvGrpSpPr/>
          <p:nvPr/>
        </p:nvGrpSpPr>
        <p:grpSpPr>
          <a:xfrm>
            <a:off x="2534194" y="4142009"/>
            <a:ext cx="4075613" cy="91440"/>
            <a:chOff x="794663" y="1845123"/>
            <a:chExt cx="4075613" cy="9144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2902C0-EBC7-9240-ADB5-3A777FAF3DB4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907BD7F-9D5E-3945-86A5-12FDDF13C006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3BA4DA3-3253-674D-BB28-FC6DD2419B49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B919B6A-139C-DB46-863C-EE527C1BBC0D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C3D63FB-CC5C-6841-87B5-FC6D78BC0847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76C795C-1722-3444-B5F0-0C57F8DA4393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C4EDEF-2248-8A43-8933-1ECC0C6EFFFB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0E4860-A8A9-C145-B195-1091168EBC18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E17317F-64BA-8A40-BBF4-27B8FD89059E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BD16F9A-A023-654C-A43F-24956FB1B06C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E937DC-AA32-084B-8001-763948877193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82F7C4-DC3F-2B46-88C6-A25FF6267342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594669-33BD-9C49-B225-833078C878EA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C667E40-4355-674F-BCA5-60BFB3334BDE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CD5E8F3-CD49-D44F-861A-DEA7E5CA8E36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C79D57-9A20-8742-8814-121A9428F3AE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B1D92DA-BE85-F849-BA02-2260D7EB17DE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640F218-24CE-1A4A-B307-5AFA536338FD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411D3C-161E-5343-BB1A-422C6799593A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537C96-5CF9-4148-A68C-7981B059CDC3}"/>
              </a:ext>
            </a:extLst>
          </p:cNvPr>
          <p:cNvGrpSpPr/>
          <p:nvPr/>
        </p:nvGrpSpPr>
        <p:grpSpPr>
          <a:xfrm>
            <a:off x="2534194" y="4481217"/>
            <a:ext cx="4075613" cy="91440"/>
            <a:chOff x="794663" y="1845123"/>
            <a:chExt cx="4075613" cy="9144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701E6EB-5E65-D247-9BAC-B5B51D732B1C}"/>
                </a:ext>
              </a:extLst>
            </p:cNvPr>
            <p:cNvSpPr/>
            <p:nvPr/>
          </p:nvSpPr>
          <p:spPr>
            <a:xfrm>
              <a:off x="79466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261301-6E9D-5E43-8BA6-419CC65129DD}"/>
                </a:ext>
              </a:extLst>
            </p:cNvPr>
            <p:cNvSpPr/>
            <p:nvPr/>
          </p:nvSpPr>
          <p:spPr>
            <a:xfrm>
              <a:off x="101600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D398C1E-8ED0-7E4C-9E8A-415E525140FB}"/>
                </a:ext>
              </a:extLst>
            </p:cNvPr>
            <p:cNvSpPr/>
            <p:nvPr/>
          </p:nvSpPr>
          <p:spPr>
            <a:xfrm>
              <a:off x="123734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AFF70D2-4542-634E-BF16-B3DF3299F808}"/>
                </a:ext>
              </a:extLst>
            </p:cNvPr>
            <p:cNvSpPr/>
            <p:nvPr/>
          </p:nvSpPr>
          <p:spPr>
            <a:xfrm>
              <a:off x="145869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EF2C413-9F11-F745-8750-133E40C9A815}"/>
                </a:ext>
              </a:extLst>
            </p:cNvPr>
            <p:cNvSpPr/>
            <p:nvPr/>
          </p:nvSpPr>
          <p:spPr>
            <a:xfrm>
              <a:off x="168003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DB72340-1952-244A-8FFF-A2D41D7E1645}"/>
                </a:ext>
              </a:extLst>
            </p:cNvPr>
            <p:cNvSpPr/>
            <p:nvPr/>
          </p:nvSpPr>
          <p:spPr>
            <a:xfrm>
              <a:off x="190137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ABEE883-43A6-AC4E-9578-6833017A1A4F}"/>
                </a:ext>
              </a:extLst>
            </p:cNvPr>
            <p:cNvSpPr/>
            <p:nvPr/>
          </p:nvSpPr>
          <p:spPr>
            <a:xfrm>
              <a:off x="212272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73F70D1-173E-8048-9185-0DB37B003C61}"/>
                </a:ext>
              </a:extLst>
            </p:cNvPr>
            <p:cNvSpPr/>
            <p:nvPr/>
          </p:nvSpPr>
          <p:spPr>
            <a:xfrm>
              <a:off x="234406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19A817-CEEF-DC48-9BDD-21AD0068CA60}"/>
                </a:ext>
              </a:extLst>
            </p:cNvPr>
            <p:cNvSpPr/>
            <p:nvPr/>
          </p:nvSpPr>
          <p:spPr>
            <a:xfrm>
              <a:off x="2565407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0B7809-6778-0444-BB0D-2C44B18C5284}"/>
                </a:ext>
              </a:extLst>
            </p:cNvPr>
            <p:cNvSpPr/>
            <p:nvPr/>
          </p:nvSpPr>
          <p:spPr>
            <a:xfrm>
              <a:off x="2786750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9E92D39-8CE9-9F48-8767-EBB0DD44300B}"/>
                </a:ext>
              </a:extLst>
            </p:cNvPr>
            <p:cNvSpPr/>
            <p:nvPr/>
          </p:nvSpPr>
          <p:spPr>
            <a:xfrm>
              <a:off x="3008093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D1808C8-0A7D-F947-866D-9EB8B7F24C77}"/>
                </a:ext>
              </a:extLst>
            </p:cNvPr>
            <p:cNvSpPr/>
            <p:nvPr/>
          </p:nvSpPr>
          <p:spPr>
            <a:xfrm>
              <a:off x="32294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E6E9993-CF65-4148-BD2D-ABE1618F781B}"/>
                </a:ext>
              </a:extLst>
            </p:cNvPr>
            <p:cNvSpPr/>
            <p:nvPr/>
          </p:nvSpPr>
          <p:spPr>
            <a:xfrm>
              <a:off x="3450779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D4305C-4E2D-A84E-A9D8-C5730F54372F}"/>
                </a:ext>
              </a:extLst>
            </p:cNvPr>
            <p:cNvSpPr/>
            <p:nvPr/>
          </p:nvSpPr>
          <p:spPr>
            <a:xfrm>
              <a:off x="3672122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0C7B13-B1FA-0245-A682-82AC8E58B9E5}"/>
                </a:ext>
              </a:extLst>
            </p:cNvPr>
            <p:cNvSpPr/>
            <p:nvPr/>
          </p:nvSpPr>
          <p:spPr>
            <a:xfrm>
              <a:off x="3893465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46447B-362B-A147-B699-B5158FE1CF8A}"/>
                </a:ext>
              </a:extLst>
            </p:cNvPr>
            <p:cNvSpPr/>
            <p:nvPr/>
          </p:nvSpPr>
          <p:spPr>
            <a:xfrm>
              <a:off x="4114808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4CDC0AF-3926-AB48-8F36-1B4DA8AF5823}"/>
                </a:ext>
              </a:extLst>
            </p:cNvPr>
            <p:cNvSpPr/>
            <p:nvPr/>
          </p:nvSpPr>
          <p:spPr>
            <a:xfrm>
              <a:off x="4336151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3D0527D-4802-414E-9F8A-F2959863FA5A}"/>
                </a:ext>
              </a:extLst>
            </p:cNvPr>
            <p:cNvSpPr/>
            <p:nvPr/>
          </p:nvSpPr>
          <p:spPr>
            <a:xfrm>
              <a:off x="4557494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D42A0FD-EDC8-FA4F-BA00-8750FD04B3E5}"/>
                </a:ext>
              </a:extLst>
            </p:cNvPr>
            <p:cNvSpPr/>
            <p:nvPr/>
          </p:nvSpPr>
          <p:spPr>
            <a:xfrm>
              <a:off x="4778836" y="184512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C1D0-3DB6-BA44-B6E5-428B535BF237}"/>
              </a:ext>
            </a:extLst>
          </p:cNvPr>
          <p:cNvSpPr txBox="1"/>
          <p:nvPr/>
        </p:nvSpPr>
        <p:spPr>
          <a:xfrm>
            <a:off x="1989905" y="5265266"/>
            <a:ext cx="4256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impossible: </a:t>
            </a:r>
            <a:r>
              <a:rPr lang="en-US" sz="1400" dirty="0" err="1"/>
              <a:t>Chertock</a:t>
            </a:r>
            <a:r>
              <a:rPr lang="en-US" sz="1400" dirty="0"/>
              <a:t>, et al., “</a:t>
            </a:r>
            <a:r>
              <a:rPr lang="en-US" sz="1400" b="1" dirty="0"/>
              <a:t>A Second-Order Finite-Difference Method for Compressible Fluids in Domains with Moving Boundaries”, </a:t>
            </a:r>
            <a:r>
              <a:rPr lang="en-US" sz="1400" b="1" dirty="0" err="1"/>
              <a:t>Commun</a:t>
            </a:r>
            <a:r>
              <a:rPr lang="en-US" sz="1400" b="1" dirty="0"/>
              <a:t>. </a:t>
            </a:r>
            <a:r>
              <a:rPr lang="en-US" sz="1400" b="1" dirty="0" err="1"/>
              <a:t>Comput</a:t>
            </a:r>
            <a:r>
              <a:rPr lang="en-US" sz="1400" b="1" dirty="0"/>
              <a:t>. Phys., 2018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3B324E7-C622-4F46-9011-A41E9879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8" y="4864650"/>
            <a:ext cx="2416182" cy="1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CFD Simulation: Essential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C0A0F-A50E-3241-83CA-965D0F2DEE19}"/>
              </a:ext>
            </a:extLst>
          </p:cNvPr>
          <p:cNvSpPr txBox="1"/>
          <p:nvPr/>
        </p:nvSpPr>
        <p:spPr>
          <a:xfrm>
            <a:off x="3637548" y="1924913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4CB5A-3F7F-AF44-B326-15F184432941}"/>
              </a:ext>
            </a:extLst>
          </p:cNvPr>
          <p:cNvSpPr txBox="1"/>
          <p:nvPr/>
        </p:nvSpPr>
        <p:spPr>
          <a:xfrm>
            <a:off x="741405" y="153223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45356-2E71-EE45-80B3-CEC23BBC8A83}"/>
              </a:ext>
            </a:extLst>
          </p:cNvPr>
          <p:cNvSpPr txBox="1"/>
          <p:nvPr/>
        </p:nvSpPr>
        <p:spPr>
          <a:xfrm>
            <a:off x="4246789" y="153223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File(s)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9528B1-CE2B-1442-8F31-426E14A7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4" y="2011410"/>
            <a:ext cx="2465183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7C5DE2-3195-0F42-A6CA-9012DDD0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4" y="3840210"/>
            <a:ext cx="2465183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95492-2F3A-F541-8C41-BE0254BE17C0}"/>
              </a:ext>
            </a:extLst>
          </p:cNvPr>
          <p:cNvSpPr txBox="1"/>
          <p:nvPr/>
        </p:nvSpPr>
        <p:spPr>
          <a:xfrm>
            <a:off x="2656698" y="2619632"/>
            <a:ext cx="6992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Tet4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2840-C88B-FA42-ACA0-16CBDFD6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139" y="5097510"/>
            <a:ext cx="17653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B21822-A9F8-E844-9A14-5E3FA7A25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487" y="3260917"/>
            <a:ext cx="3470829" cy="1828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E5911E-61D5-EF4D-94F9-4A8C8C5310FF}"/>
              </a:ext>
            </a:extLst>
          </p:cNvPr>
          <p:cNvCxnSpPr>
            <a:cxnSpLocks/>
          </p:cNvCxnSpPr>
          <p:nvPr/>
        </p:nvCxnSpPr>
        <p:spPr>
          <a:xfrm flipV="1">
            <a:off x="3458572" y="4378423"/>
            <a:ext cx="1670867" cy="711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D85467-C049-A54D-80BE-7C860CE119FE}"/>
              </a:ext>
            </a:extLst>
          </p:cNvPr>
          <p:cNvSpPr txBox="1"/>
          <p:nvPr/>
        </p:nvSpPr>
        <p:spPr>
          <a:xfrm>
            <a:off x="3355928" y="4259561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launch remotely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14B435-FB16-1C4D-9342-57620F1BA00B}"/>
              </a:ext>
            </a:extLst>
          </p:cNvPr>
          <p:cNvCxnSpPr>
            <a:cxnSpLocks/>
          </p:cNvCxnSpPr>
          <p:nvPr/>
        </p:nvCxnSpPr>
        <p:spPr>
          <a:xfrm>
            <a:off x="8403831" y="5187271"/>
            <a:ext cx="0" cy="121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B116928-6A16-3D4D-927A-6A496CD8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787" y="5707110"/>
            <a:ext cx="1905000" cy="10668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CE376F-C487-A847-A034-D17B528CD6CF}"/>
              </a:ext>
            </a:extLst>
          </p:cNvPr>
          <p:cNvCxnSpPr>
            <a:cxnSpLocks/>
          </p:cNvCxnSpPr>
          <p:nvPr/>
        </p:nvCxnSpPr>
        <p:spPr>
          <a:xfrm>
            <a:off x="5176427" y="6212709"/>
            <a:ext cx="12924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F7F61D8-AF0A-424D-A700-0FE5A14B9901}"/>
              </a:ext>
            </a:extLst>
          </p:cNvPr>
          <p:cNvSpPr txBox="1"/>
          <p:nvPr/>
        </p:nvSpPr>
        <p:spPr>
          <a:xfrm>
            <a:off x="5187287" y="5763215"/>
            <a:ext cx="108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Remote Viz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8041F5-E41F-0847-8DDC-CA77710C82E6}"/>
              </a:ext>
            </a:extLst>
          </p:cNvPr>
          <p:cNvSpPr txBox="1"/>
          <p:nvPr/>
        </p:nvSpPr>
        <p:spPr>
          <a:xfrm>
            <a:off x="6647931" y="5074845"/>
            <a:ext cx="172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output.log</a:t>
            </a:r>
            <a:endParaRPr lang="en-US" dirty="0"/>
          </a:p>
          <a:p>
            <a:r>
              <a:rPr lang="en-US" dirty="0"/>
              <a:t>output.e.32.*</a:t>
            </a:r>
          </a:p>
          <a:p>
            <a:r>
              <a:rPr lang="en-US" dirty="0"/>
              <a:t>output.rst.32.*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DF5643-3A40-1540-876B-833C620621D5}"/>
              </a:ext>
            </a:extLst>
          </p:cNvPr>
          <p:cNvSpPr txBox="1"/>
          <p:nvPr/>
        </p:nvSpPr>
        <p:spPr>
          <a:xfrm>
            <a:off x="5228474" y="6360460"/>
            <a:ext cx="3209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</a:t>
            </a:r>
            <a:r>
              <a:rPr lang="en-US" sz="1400" dirty="0" err="1"/>
              <a:t>scp</a:t>
            </a:r>
            <a:r>
              <a:rPr lang="en-US" sz="1400" dirty="0"/>
              <a:t> output.e.32.* /to/my/local/disk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29F12C-013D-524C-8494-CF2F229260A5}"/>
              </a:ext>
            </a:extLst>
          </p:cNvPr>
          <p:cNvSpPr txBox="1"/>
          <p:nvPr/>
        </p:nvSpPr>
        <p:spPr>
          <a:xfrm>
            <a:off x="3858880" y="4820066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launch locally</a:t>
            </a:r>
          </a:p>
        </p:txBody>
      </p:sp>
    </p:spTree>
    <p:extLst>
      <p:ext uri="{BB962C8B-B14F-4D97-AF65-F5344CB8AC3E}">
        <p14:creationId xmlns:p14="http://schemas.microsoft.com/office/powerpoint/2010/main" val="1057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diffusion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    with a presumed, or manufactured solution: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05" y="2151456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57681" y="3675474"/>
            <a:ext cx="828231" cy="49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/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blipFill>
                <a:blip r:embed="rId4"/>
                <a:stretch>
                  <a:fillRect l="-5556" r="-4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/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blipFill>
                <a:blip r:embed="rId5"/>
                <a:stretch>
                  <a:fillRect l="-1796" r="-11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/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blipFill>
                <a:blip r:embed="rId6"/>
                <a:stretch>
                  <a:fillRect l="-39153" t="-153448" r="-105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/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blipFill>
                <a:blip r:embed="rId7"/>
                <a:stretch>
                  <a:fillRect l="-42373" t="-153448" r="-1695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F1DAFD-A363-C34D-801A-5A1C2CEB091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648224" y="3690812"/>
            <a:ext cx="1103780" cy="34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/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𝑠𝑐𝑣𝐼𝑃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blipFill>
                <a:blip r:embed="rId8"/>
                <a:stretch>
                  <a:fillRect l="-23372" t="-144444" r="-38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8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195258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1952586" cy="563488"/>
              </a:xfrm>
              <a:prstGeom prst="rect">
                <a:avLst/>
              </a:prstGeom>
              <a:blipFill>
                <a:blip r:embed="rId3"/>
                <a:stretch>
                  <a:fillRect l="-2597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739322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739322" cy="522707"/>
              </a:xfrm>
              <a:prstGeom prst="rect">
                <a:avLst/>
              </a:prstGeom>
              <a:blipFill>
                <a:blip r:embed="rId4"/>
                <a:stretch>
                  <a:fillRect l="-28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3400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34001" cy="522707"/>
              </a:xfrm>
              <a:prstGeom prst="rect">
                <a:avLst/>
              </a:prstGeom>
              <a:blipFill>
                <a:blip r:embed="rId5"/>
                <a:stretch>
                  <a:fillRect l="-2174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47EC6E7-CCE7-9D4A-9A75-7F2215886048}"/>
              </a:ext>
            </a:extLst>
          </p:cNvPr>
          <p:cNvSpPr/>
          <p:nvPr/>
        </p:nvSpPr>
        <p:spPr>
          <a:xfrm>
            <a:off x="753774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AA5A-7035-C24D-8121-B9A1F9C4DCD7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AA5A-7035-C24D-8121-B9A1F9C4D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5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blipFill>
                <a:blip r:embed="rId3"/>
                <a:stretch>
                  <a:fillRect l="-629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699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E74A92-EE49-F247-A0A1-A37461F2C479}"/>
              </a:ext>
            </a:extLst>
          </p:cNvPr>
          <p:cNvSpPr/>
          <p:nvPr/>
        </p:nvSpPr>
        <p:spPr>
          <a:xfrm>
            <a:off x="3290146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5620C7-245E-1C4C-A132-783A9EC3E22D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5620C7-245E-1C4C-A132-783A9EC3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23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blipFill>
                <a:blip r:embed="rId3"/>
                <a:stretch>
                  <a:fillRect l="-629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699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9F290FB-AA28-7C4E-8EE1-922645626C07}"/>
              </a:ext>
            </a:extLst>
          </p:cNvPr>
          <p:cNvSpPr/>
          <p:nvPr/>
        </p:nvSpPr>
        <p:spPr>
          <a:xfrm>
            <a:off x="5859172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A7870E-92D7-C14A-BA60-2A5D3DFD017B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A7870E-92D7-C14A-BA60-2A5D3DFD0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3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FDE1-4AB4-BA4D-BBD4-EE5116C2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 Collect all of the </a:t>
            </a:r>
            <a:r>
              <a:rPr lang="en-US" dirty="0" err="1"/>
              <a:t>lhs</a:t>
            </a:r>
            <a:r>
              <a:rPr lang="en-US" dirty="0"/>
              <a:t> entries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42BFB-C2E9-3346-949C-590A1B4F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F40CF-5BAC-F04C-9C59-32D200CCAFC4}"/>
              </a:ext>
            </a:extLst>
          </p:cNvPr>
          <p:cNvSpPr txBox="1"/>
          <p:nvPr/>
        </p:nvSpPr>
        <p:spPr>
          <a:xfrm>
            <a:off x="3652517" y="46621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A8627-4BFB-6242-96EB-23C29536366D}"/>
              </a:ext>
            </a:extLst>
          </p:cNvPr>
          <p:cNvSpPr txBox="1"/>
          <p:nvPr/>
        </p:nvSpPr>
        <p:spPr>
          <a:xfrm>
            <a:off x="6866581" y="415524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A373D-7386-E845-8693-D82C7217B6A7}"/>
                  </a:ext>
                </a:extLst>
              </p:cNvPr>
              <p:cNvSpPr txBox="1"/>
              <p:nvPr/>
            </p:nvSpPr>
            <p:spPr>
              <a:xfrm>
                <a:off x="552956" y="1564489"/>
                <a:ext cx="1739322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A373D-7386-E845-8693-D82C7217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1564489"/>
                <a:ext cx="1739322" cy="522707"/>
              </a:xfrm>
              <a:prstGeom prst="rect">
                <a:avLst/>
              </a:prstGeom>
              <a:blipFill>
                <a:blip r:embed="rId2"/>
                <a:stretch>
                  <a:fillRect l="-217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F324EC-54CF-A248-9965-12E2F79535AD}"/>
                  </a:ext>
                </a:extLst>
              </p:cNvPr>
              <p:cNvSpPr txBox="1"/>
              <p:nvPr/>
            </p:nvSpPr>
            <p:spPr>
              <a:xfrm>
                <a:off x="552956" y="2428075"/>
                <a:ext cx="173400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F324EC-54CF-A248-9965-12E2F7953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2428075"/>
                <a:ext cx="1734001" cy="522707"/>
              </a:xfrm>
              <a:prstGeom prst="rect">
                <a:avLst/>
              </a:prstGeom>
              <a:blipFill>
                <a:blip r:embed="rId3"/>
                <a:stretch>
                  <a:fillRect l="-2190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F5D4-9295-074C-A706-C6468CE54CEB}"/>
                  </a:ext>
                </a:extLst>
              </p:cNvPr>
              <p:cNvSpPr txBox="1"/>
              <p:nvPr/>
            </p:nvSpPr>
            <p:spPr>
              <a:xfrm>
                <a:off x="552956" y="329166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F5D4-9295-074C-A706-C6468CE54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329166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E0981C-1C39-5847-B023-1BBD1A511494}"/>
                  </a:ext>
                </a:extLst>
              </p:cNvPr>
              <p:cNvSpPr txBox="1"/>
              <p:nvPr/>
            </p:nvSpPr>
            <p:spPr>
              <a:xfrm>
                <a:off x="552956" y="415524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E0981C-1C39-5847-B023-1BBD1A51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415524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70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D1FF1-1C34-C54F-8525-944D94568761}"/>
                  </a:ext>
                </a:extLst>
              </p:cNvPr>
              <p:cNvSpPr txBox="1"/>
              <p:nvPr/>
            </p:nvSpPr>
            <p:spPr>
              <a:xfrm>
                <a:off x="552956" y="5018833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D1FF1-1C34-C54F-8525-944D9456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5018833"/>
                <a:ext cx="1802353" cy="522707"/>
              </a:xfrm>
              <a:prstGeom prst="rect">
                <a:avLst/>
              </a:prstGeom>
              <a:blipFill>
                <a:blip r:embed="rId6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F951B4-4F0E-4F4A-874B-F887149F7BD1}"/>
                  </a:ext>
                </a:extLst>
              </p:cNvPr>
              <p:cNvSpPr txBox="1"/>
              <p:nvPr/>
            </p:nvSpPr>
            <p:spPr>
              <a:xfrm>
                <a:off x="552956" y="5882420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F951B4-4F0E-4F4A-874B-F887149F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5882420"/>
                <a:ext cx="1797030" cy="522707"/>
              </a:xfrm>
              <a:prstGeom prst="rect">
                <a:avLst/>
              </a:prstGeom>
              <a:blipFill>
                <a:blip r:embed="rId7"/>
                <a:stretch>
                  <a:fillRect l="-70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FC82A7EF-C605-7C49-B866-9AFAA3493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1670" y="1032033"/>
            <a:ext cx="4243232" cy="4737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A98C54-975B-4545-8544-22B2DA39B8A6}"/>
              </a:ext>
            </a:extLst>
          </p:cNvPr>
          <p:cNvSpPr txBox="1"/>
          <p:nvPr/>
        </p:nvSpPr>
        <p:spPr>
          <a:xfrm>
            <a:off x="6866581" y="2922329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assembled </a:t>
            </a:r>
          </a:p>
          <a:p>
            <a:r>
              <a:rPr lang="en-US" dirty="0"/>
              <a:t>system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693E69-4472-6846-88CF-4DDDF89BC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37" y="4416600"/>
            <a:ext cx="1739900" cy="2413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61B395-40C4-B54C-8F10-26B88F5247C6}"/>
              </a:ext>
            </a:extLst>
          </p:cNvPr>
          <p:cNvSpPr txBox="1"/>
          <p:nvPr/>
        </p:nvSpPr>
        <p:spPr>
          <a:xfrm>
            <a:off x="6866581" y="1158844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assembled </a:t>
            </a:r>
          </a:p>
          <a:p>
            <a:r>
              <a:rPr lang="en-US" dirty="0"/>
              <a:t>matrix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C1FD6-0ED8-2040-97D2-A3109879A7F3}"/>
              </a:ext>
            </a:extLst>
          </p:cNvPr>
          <p:cNvSpPr txBox="1"/>
          <p:nvPr/>
        </p:nvSpPr>
        <p:spPr>
          <a:xfrm>
            <a:off x="1616136" y="6482109"/>
            <a:ext cx="742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is exact….. Linear basis exactly captures a quadratic solution</a:t>
            </a:r>
          </a:p>
        </p:txBody>
      </p:sp>
    </p:spTree>
    <p:extLst>
      <p:ext uri="{BB962C8B-B14F-4D97-AF65-F5344CB8AC3E}">
        <p14:creationId xmlns:p14="http://schemas.microsoft.com/office/powerpoint/2010/main" val="319200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Transport; Heaviside Test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Recall, the CVFEM and EBVC test function meets our requirement in that it is differentiable once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+mj-lt"/>
              </a:rPr>
              <a:t> This definition also allows us to view such methods as Petrov-</a:t>
            </a:r>
            <a:r>
              <a:rPr lang="en-US" dirty="0" err="1">
                <a:latin typeface="+mj-lt"/>
              </a:rPr>
              <a:t>Galerkin</a:t>
            </a:r>
            <a:r>
              <a:rPr lang="en-US" dirty="0">
                <a:latin typeface="+mj-lt"/>
              </a:rPr>
              <a:t> schemes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916744"/>
            <a:ext cx="61468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2759F3-8C7E-DA4C-BF9A-44191D96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0" b="10309"/>
          <a:stretch/>
        </p:blipFill>
        <p:spPr>
          <a:xfrm>
            <a:off x="1428787" y="3541216"/>
            <a:ext cx="5918200" cy="869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C8E2C-2B5F-6945-9F22-523027FF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28" y="4645953"/>
            <a:ext cx="351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Fully Implicit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8567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Time/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F717B-598C-F04E-97A1-D956BCF8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3" y="2882521"/>
            <a:ext cx="6375400" cy="140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DE21B-9766-6F4A-B8F2-B0E53D95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3" y="2958721"/>
            <a:ext cx="7239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58858"/>
              </p:ext>
            </p:extLst>
          </p:nvPr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34707"/>
              </p:ext>
            </p:extLst>
          </p:nvPr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</a:t>
            </a:r>
          </a:p>
        </p:txBody>
      </p:sp>
    </p:spTree>
    <p:extLst>
      <p:ext uri="{BB962C8B-B14F-4D97-AF65-F5344CB8AC3E}">
        <p14:creationId xmlns:p14="http://schemas.microsoft.com/office/powerpoint/2010/main" val="24935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0719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85F4-0283-9F4B-99D2-821A4FA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95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Transport: Coupling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Our fully coupled implicit system consists of: continuity, momentum, and mixture fraction; shown below in “residual form”</a:t>
            </a: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FACC090F-3CFB-9B43-A118-ED9882B67E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5053" y="2706914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C2F7D0C-65F3-3C4F-A879-DBE10EBEF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503" y="2586264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503" y="2586264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D82DA1B-DBFB-9D4D-9E22-9CDE5020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16" y="2143352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822199-14E2-8344-A2E0-82FCBABC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66" y="2784702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50D2594-F55B-624D-B91E-A1278D20A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028" y="1860777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3B4B-899D-F747-880A-8DEE507B30A2}"/>
              </a:ext>
            </a:extLst>
          </p:cNvPr>
          <p:cNvSpPr txBox="1"/>
          <p:nvPr/>
        </p:nvSpPr>
        <p:spPr>
          <a:xfrm>
            <a:off x="984213" y="5616512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Left-hand-side (LHS) or Jacobian is simplified for the passive scalar system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E06B36E4-82D5-144E-8909-5F8E0DA12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541" y="6072867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Equation" r:id="rId5" imgW="1270000" imgH="406400" progId="Equation.3">
                  <p:embed/>
                </p:oleObj>
              </mc:Choice>
              <mc:Fallback>
                <p:oleObj name="Equation" r:id="rId5" imgW="1270000" imgH="40640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E06B36E4-82D5-144E-8909-5F8E0DA12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41" y="6072867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D1EAA-9B76-F441-BA89-6CD61777B5FE}"/>
              </a:ext>
            </a:extLst>
          </p:cNvPr>
          <p:cNvSpPr txBox="1"/>
          <p:nvPr/>
        </p:nvSpPr>
        <p:spPr>
          <a:xfrm>
            <a:off x="5301343" y="618282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b – Ax*=-res ~ </a:t>
            </a:r>
            <a:r>
              <a:rPr lang="en-US" dirty="0" err="1"/>
              <a:t>M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17CC0-FB00-8449-BBA4-94DF1CAEC65D}"/>
              </a:ext>
            </a:extLst>
          </p:cNvPr>
          <p:cNvGrpSpPr/>
          <p:nvPr/>
        </p:nvGrpSpPr>
        <p:grpSpPr>
          <a:xfrm>
            <a:off x="2992255" y="2566018"/>
            <a:ext cx="2571532" cy="584775"/>
            <a:chOff x="3003146" y="2598676"/>
            <a:chExt cx="257153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E369D4-E85D-3243-8537-913D99915657}"/>
                </a:ext>
              </a:extLst>
            </p:cNvPr>
            <p:cNvSpPr txBox="1"/>
            <p:nvPr/>
          </p:nvSpPr>
          <p:spPr>
            <a:xfrm>
              <a:off x="3003146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58147F-B51E-A742-85E6-4F85D2F1AA35}"/>
                </a:ext>
              </a:extLst>
            </p:cNvPr>
            <p:cNvSpPr txBox="1"/>
            <p:nvPr/>
          </p:nvSpPr>
          <p:spPr>
            <a:xfrm>
              <a:off x="3722358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BF84D-936F-374F-8D3A-842965D567B3}"/>
                </a:ext>
              </a:extLst>
            </p:cNvPr>
            <p:cNvSpPr txBox="1"/>
            <p:nvPr/>
          </p:nvSpPr>
          <p:spPr>
            <a:xfrm>
              <a:off x="4441570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F6E87-9ABB-4C48-B6F8-DDEE51D343FF}"/>
                </a:ext>
              </a:extLst>
            </p:cNvPr>
            <p:cNvSpPr txBox="1"/>
            <p:nvPr/>
          </p:nvSpPr>
          <p:spPr>
            <a:xfrm>
              <a:off x="5160782" y="2598676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D846E-0978-4A4E-B37B-9B4F5ED8EBED}"/>
              </a:ext>
            </a:extLst>
          </p:cNvPr>
          <p:cNvGrpSpPr/>
          <p:nvPr/>
        </p:nvGrpSpPr>
        <p:grpSpPr>
          <a:xfrm>
            <a:off x="2992255" y="3110300"/>
            <a:ext cx="2571532" cy="584775"/>
            <a:chOff x="2992259" y="3142958"/>
            <a:chExt cx="257153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215DE-CCC1-7E4D-862F-FECC96978F07}"/>
                </a:ext>
              </a:extLst>
            </p:cNvPr>
            <p:cNvSpPr txBox="1"/>
            <p:nvPr/>
          </p:nvSpPr>
          <p:spPr>
            <a:xfrm>
              <a:off x="2992259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6FA38-1320-2A4E-BDB5-D9B83E3F51B5}"/>
                </a:ext>
              </a:extLst>
            </p:cNvPr>
            <p:cNvSpPr txBox="1"/>
            <p:nvPr/>
          </p:nvSpPr>
          <p:spPr>
            <a:xfrm>
              <a:off x="3711471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0449A-3704-A742-921C-5A1DA7573ED1}"/>
                </a:ext>
              </a:extLst>
            </p:cNvPr>
            <p:cNvSpPr txBox="1"/>
            <p:nvPr/>
          </p:nvSpPr>
          <p:spPr>
            <a:xfrm>
              <a:off x="4430683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1F3F14-9258-E346-ADCD-7CA544E8BD91}"/>
                </a:ext>
              </a:extLst>
            </p:cNvPr>
            <p:cNvSpPr txBox="1"/>
            <p:nvPr/>
          </p:nvSpPr>
          <p:spPr>
            <a:xfrm>
              <a:off x="5149895" y="3142958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8490-08E2-2A41-AF15-CD9510245E7D}"/>
              </a:ext>
            </a:extLst>
          </p:cNvPr>
          <p:cNvGrpSpPr/>
          <p:nvPr/>
        </p:nvGrpSpPr>
        <p:grpSpPr>
          <a:xfrm>
            <a:off x="2992255" y="3687246"/>
            <a:ext cx="2571532" cy="584775"/>
            <a:chOff x="2992255" y="3719904"/>
            <a:chExt cx="257153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F14BA-251B-0644-8582-68308AA403A5}"/>
                </a:ext>
              </a:extLst>
            </p:cNvPr>
            <p:cNvSpPr txBox="1"/>
            <p:nvPr/>
          </p:nvSpPr>
          <p:spPr>
            <a:xfrm>
              <a:off x="2992255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2042F-4E04-484E-BB2A-E241EB8174F9}"/>
                </a:ext>
              </a:extLst>
            </p:cNvPr>
            <p:cNvSpPr txBox="1"/>
            <p:nvPr/>
          </p:nvSpPr>
          <p:spPr>
            <a:xfrm>
              <a:off x="3711467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35D5B-5E8E-EC4E-A4B5-64E2B6F5BDA7}"/>
                </a:ext>
              </a:extLst>
            </p:cNvPr>
            <p:cNvSpPr txBox="1"/>
            <p:nvPr/>
          </p:nvSpPr>
          <p:spPr>
            <a:xfrm>
              <a:off x="4430679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52DF8A-8FC9-4043-BD91-7CF04A280FDD}"/>
                </a:ext>
              </a:extLst>
            </p:cNvPr>
            <p:cNvSpPr txBox="1"/>
            <p:nvPr/>
          </p:nvSpPr>
          <p:spPr>
            <a:xfrm>
              <a:off x="5149891" y="3719904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38A2E0-5C3D-D343-99D2-E52B26796011}"/>
              </a:ext>
            </a:extLst>
          </p:cNvPr>
          <p:cNvGrpSpPr/>
          <p:nvPr/>
        </p:nvGrpSpPr>
        <p:grpSpPr>
          <a:xfrm>
            <a:off x="2992255" y="4231532"/>
            <a:ext cx="1852320" cy="584775"/>
            <a:chOff x="3014027" y="4264190"/>
            <a:chExt cx="1852320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B3F50-0967-1346-92EF-B8AEEA8DB0DA}"/>
                </a:ext>
              </a:extLst>
            </p:cNvPr>
            <p:cNvSpPr txBox="1"/>
            <p:nvPr/>
          </p:nvSpPr>
          <p:spPr>
            <a:xfrm>
              <a:off x="3014027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3E4E-00B7-1140-AF2E-CE3E65286CD3}"/>
                </a:ext>
              </a:extLst>
            </p:cNvPr>
            <p:cNvSpPr txBox="1"/>
            <p:nvPr/>
          </p:nvSpPr>
          <p:spPr>
            <a:xfrm>
              <a:off x="3733239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5438E4-34B3-2145-BE81-A30AFEEB8DE6}"/>
                </a:ext>
              </a:extLst>
            </p:cNvPr>
            <p:cNvSpPr txBox="1"/>
            <p:nvPr/>
          </p:nvSpPr>
          <p:spPr>
            <a:xfrm>
              <a:off x="4452451" y="426419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D7632D3-A430-064C-96CE-B6E0A6B908FD}"/>
              </a:ext>
            </a:extLst>
          </p:cNvPr>
          <p:cNvSpPr txBox="1"/>
          <p:nvPr/>
        </p:nvSpPr>
        <p:spPr>
          <a:xfrm>
            <a:off x="5710065" y="2965558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C0983F-E13A-BD4B-9737-DC4A83C318EB}"/>
              </a:ext>
            </a:extLst>
          </p:cNvPr>
          <p:cNvSpPr txBox="1"/>
          <p:nvPr/>
        </p:nvSpPr>
        <p:spPr>
          <a:xfrm>
            <a:off x="5714182" y="3266242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C98681-131E-324A-8383-CF9E60832BE3}"/>
              </a:ext>
            </a:extLst>
          </p:cNvPr>
          <p:cNvSpPr txBox="1"/>
          <p:nvPr/>
        </p:nvSpPr>
        <p:spPr>
          <a:xfrm>
            <a:off x="5718299" y="356692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3C5529-45A5-354D-832F-27272E0E2BE0}"/>
              </a:ext>
            </a:extLst>
          </p:cNvPr>
          <p:cNvSpPr txBox="1"/>
          <p:nvPr/>
        </p:nvSpPr>
        <p:spPr>
          <a:xfrm>
            <a:off x="6529732" y="2989863"/>
            <a:ext cx="41389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5C907B-2247-4E4E-9A88-CF7B4087AA97}"/>
              </a:ext>
            </a:extLst>
          </p:cNvPr>
          <p:cNvSpPr txBox="1"/>
          <p:nvPr/>
        </p:nvSpPr>
        <p:spPr>
          <a:xfrm>
            <a:off x="6533849" y="3290547"/>
            <a:ext cx="41389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F9C310-7F8B-7944-B5F4-89276926C9CB}"/>
              </a:ext>
            </a:extLst>
          </p:cNvPr>
          <p:cNvSpPr txBox="1"/>
          <p:nvPr/>
        </p:nvSpPr>
        <p:spPr>
          <a:xfrm>
            <a:off x="6537966" y="3591230"/>
            <a:ext cx="41389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75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Area vector at the edge and dual volume at the node require the </a:t>
            </a:r>
            <a:r>
              <a:rPr lang="en-US" dirty="0" err="1"/>
              <a:t>node:element</a:t>
            </a:r>
            <a:r>
              <a:rPr lang="en-US" dirty="0"/>
              <a:t> connectivity whose quantities are determined in a pre-processing step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BDE367-FA8C-C846-A8DE-1EDFE61D88D6}"/>
              </a:ext>
            </a:extLst>
          </p:cNvPr>
          <p:cNvGrpSpPr/>
          <p:nvPr/>
        </p:nvGrpSpPr>
        <p:grpSpPr>
          <a:xfrm>
            <a:off x="5079451" y="3234342"/>
            <a:ext cx="3358249" cy="3168978"/>
            <a:chOff x="476994" y="1089765"/>
            <a:chExt cx="3358249" cy="3168978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BA9516F-6C4C-1C46-843F-799424060447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B7706F0-2AD4-DE46-A0D6-53625EF22C7F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B0476D6-A2D2-3840-A68E-B26BC8807BE2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FF051CD-0D50-A14D-B3D2-ABCE35122358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671EB1DF-AFEF-924B-894F-749A3D4E5192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A9B4BD5-E7DE-824F-B3EC-7266833B9217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C218040D-95A7-DB48-B6C1-75729F9D3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BCD17F7-B420-8148-B524-11372E5FD98A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C8580A3-D0D9-0442-9E5C-52A35AD7DACF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8A524BB2-C9F9-3149-ADA6-6EFDB73EA97D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D21DDAE-30CD-FA4A-8C15-B9DE47BA926F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F3D42C2-5D07-5840-ADCD-11E7E81980A2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97BE762F-9471-2243-8777-F48A60EDE751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9011D8F3-D93D-EE4E-B28E-B81AC4054609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0123D39-3ABB-1C45-AEB5-21C71CB36BA4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7F4D004-A870-974F-8F20-9DD60DA45738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324" name="Triangle 323">
                <a:extLst>
                  <a:ext uri="{FF2B5EF4-FFF2-40B4-BE49-F238E27FC236}">
                    <a16:creationId xmlns:a16="http://schemas.microsoft.com/office/drawing/2014/main" id="{DC59DAF7-FEB6-B549-9CB5-180D2428BC09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Triangle 324">
                <a:extLst>
                  <a:ext uri="{FF2B5EF4-FFF2-40B4-BE49-F238E27FC236}">
                    <a16:creationId xmlns:a16="http://schemas.microsoft.com/office/drawing/2014/main" id="{8EEEFA8D-05C2-B346-AC48-90E13FC25672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Triangle 325">
                <a:extLst>
                  <a:ext uri="{FF2B5EF4-FFF2-40B4-BE49-F238E27FC236}">
                    <a16:creationId xmlns:a16="http://schemas.microsoft.com/office/drawing/2014/main" id="{1BFF1A11-8D14-024F-8E60-853DBA1C97D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Triangle 326">
                <a:extLst>
                  <a:ext uri="{FF2B5EF4-FFF2-40B4-BE49-F238E27FC236}">
                    <a16:creationId xmlns:a16="http://schemas.microsoft.com/office/drawing/2014/main" id="{5F4A8D62-249A-1341-A67B-F11308DF2F03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6FD83B99-A9E1-A74E-BCCD-1707780D248C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2E01B58-70CD-EE43-923C-0639AE708AD1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ED2EE09-BA5C-5144-8D19-3BFA5DE9E54A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C34EE70-1707-AA46-8C40-D3A0A84548C1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385ADDD-B4B4-9C4E-AF9C-D1CD935C727E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9D22F2-5313-AD4E-9460-FDE0CF2E241E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80C4AEF-0978-734C-9421-C019CB9197EB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78D5995-9541-854E-BB93-0098EE6676E5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BEFB27-15D8-E048-9AC2-A5C4CF18EF8C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6AEE3F-CE72-8D47-B569-B9978BA3CAE2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D0927-4BF3-7741-96AC-5AA9585A9239}"/>
              </a:ext>
            </a:extLst>
          </p:cNvPr>
          <p:cNvSpPr txBox="1"/>
          <p:nvPr/>
        </p:nvSpPr>
        <p:spPr>
          <a:xfrm>
            <a:off x="4313316" y="649526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 expectation of nodal ordering..</a:t>
            </a:r>
          </a:p>
        </p:txBody>
      </p:sp>
    </p:spTree>
    <p:extLst>
      <p:ext uri="{BB962C8B-B14F-4D97-AF65-F5344CB8AC3E}">
        <p14:creationId xmlns:p14="http://schemas.microsoft.com/office/powerpoint/2010/main" val="13222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Node and Edge-loops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EBVC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nodes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edges for Advection/Diffusion/etc. (integrated by parts terms)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51F5FA-E232-404B-9151-C65D4E226C73}"/>
              </a:ext>
            </a:extLst>
          </p:cNvPr>
          <p:cNvGrpSpPr/>
          <p:nvPr/>
        </p:nvGrpSpPr>
        <p:grpSpPr>
          <a:xfrm>
            <a:off x="309898" y="2650158"/>
            <a:ext cx="3358249" cy="3168978"/>
            <a:chOff x="476994" y="1089765"/>
            <a:chExt cx="3358249" cy="31689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05CF683-62F9-6B45-92C5-334856D9AD20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3BF3175-1D34-C04A-814C-B9D2F200F2BD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CE6E753-868F-2C4A-B2A6-A32B166D7DB3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AE8145-8846-D64A-8743-C89BC87C0471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A9AC2B-A8AC-5448-82BC-2212BB2B6ED5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AA34398-177A-854F-950C-DE19EA8BD901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39C62A8-663C-2848-8288-B3D34FB95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60C133A-C793-424A-94C2-BC05B3E012F5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A2102CF-2850-B04D-9AFF-AEDBECE44CC0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FC01CB-B7CF-B043-9D67-C2CEFD5E7A88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0C404B6-6B30-C449-B238-B7768D252CF5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684B28B-655D-EF4D-8051-6A422CE74475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8276D85-A9FC-DD4F-99D6-B497C23EFDAB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E655F2D-57AE-D748-A755-8DF13551508F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313A04-461D-9747-BFE3-A8717A23CC80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1F5235-F466-5F49-BD19-8887BA21D1CB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165" name="Triangle 164">
                <a:extLst>
                  <a:ext uri="{FF2B5EF4-FFF2-40B4-BE49-F238E27FC236}">
                    <a16:creationId xmlns:a16="http://schemas.microsoft.com/office/drawing/2014/main" id="{512F1058-9B41-9745-A7F4-1CA1E9D33ED4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3B60ACFB-E1F5-8A4B-9E67-AFD60A7AC3C0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091E1BA-3C15-CD46-8CAC-9B9FFD90E1BE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C8A5FBC3-DC3B-EE41-B8CB-7A94C036A640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51EB6B8-B947-8E4E-83EF-9557DD794ABE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E9D1D1-ED8B-5C4B-A953-D7E59CA792C2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83D3260-9F85-664E-9DB0-403F21ED3CF5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CC07215-0992-A14D-ACBE-7E271033C0D4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828900-CFDD-224D-90CD-3D636E74551C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2205D9E-10CC-A44D-8AC7-BBCA3C5EC5D6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CE1987-1858-104C-A590-8F9013754201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3784304-7668-BD4F-812A-811C0C359256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34CB2E-5E09-AC40-A68F-5AA715116CC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61C622-2B93-0840-9917-900433BCC5C0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CF7B7A0-872F-9F4E-BDFA-2D8348895753}"/>
              </a:ext>
            </a:extLst>
          </p:cNvPr>
          <p:cNvGrpSpPr/>
          <p:nvPr/>
        </p:nvGrpSpPr>
        <p:grpSpPr>
          <a:xfrm>
            <a:off x="6459032" y="4376237"/>
            <a:ext cx="2297823" cy="1143095"/>
            <a:chOff x="7874215" y="2879810"/>
            <a:chExt cx="2297823" cy="114309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77DDF9-390E-9747-8E39-B65463224063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5632B8C-37A2-024B-87AE-BE751E13B57E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545BE67-07C6-304B-896A-737886DEF6B4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9C61E8B-4B00-F74F-AE36-8B8FE1C106D8}"/>
                    </a:ext>
                  </a:extLst>
                </p:cNvPr>
                <p:cNvCxnSpPr>
                  <a:cxnSpLocks/>
                  <a:endCxn id="226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127E488-83C9-804C-8B9F-741B222C8413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5BD28B0-6EC3-814E-8FF3-3CD141A0EA2A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157C1B6B-A040-9349-B294-5F19B38A009B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228" name="Triangle 227">
                  <a:extLst>
                    <a:ext uri="{FF2B5EF4-FFF2-40B4-BE49-F238E27FC236}">
                      <a16:creationId xmlns:a16="http://schemas.microsoft.com/office/drawing/2014/main" id="{A166437C-5190-C449-B590-0EF6F9DFB885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3F22C6B-F0C1-D94B-9847-CA1D03F91CAA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1373277-F8E9-164C-B297-CF90F401A19B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7F53896-F6CD-9B47-AF4C-B60459367C33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BC72345-D708-5341-9656-ED18378B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4002734" y="2641118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E1DE3B7-92F7-0043-A43F-CA5DA34E3810}"/>
              </a:ext>
            </a:extLst>
          </p:cNvPr>
          <p:cNvGrpSpPr/>
          <p:nvPr/>
        </p:nvGrpSpPr>
        <p:grpSpPr>
          <a:xfrm>
            <a:off x="3729508" y="4387073"/>
            <a:ext cx="2134985" cy="1380431"/>
            <a:chOff x="4824667" y="2873876"/>
            <a:chExt cx="2134985" cy="138043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02E01E0-E79E-8047-8890-C6E5F594C54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1B32154-D213-1A49-93AE-2CED19053CCA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92048D82-D4C5-2649-B1C1-736706E1B63C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15B8E49-44A8-C444-93E2-35E812533642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54C9BE5-B129-EC47-AD92-84B45FDF48C8}"/>
                    </a:ext>
                  </a:extLst>
                </p:cNvPr>
                <p:cNvCxnSpPr>
                  <a:cxnSpLocks/>
                  <a:stCxn id="271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7499B524-B226-604B-BD33-8CA0988665CA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704A19EE-0137-8248-A546-5533378940F5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Triangle 271">
                  <a:extLst>
                    <a:ext uri="{FF2B5EF4-FFF2-40B4-BE49-F238E27FC236}">
                      <a16:creationId xmlns:a16="http://schemas.microsoft.com/office/drawing/2014/main" id="{9DD4B234-DC60-6B4F-A486-130E1325CBEC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34620A9-877D-334B-9FA6-3A3B31E805B7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E738808-37EA-6C4D-B03D-CE0D677FA529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2925FA6-8DC0-5441-93B8-AE4F4BB6E404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F1BFAE-CEE9-A443-852F-791616752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D235EB80-3236-9C4F-A64B-249D4D68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94" y="2682303"/>
            <a:ext cx="3302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77620-9EB3-6A4A-B4FA-E8348234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930793" y="5890609"/>
            <a:ext cx="5867400" cy="8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DD4514-586E-684F-A546-947AE12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77" y="3306915"/>
            <a:ext cx="7429500" cy="1092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us define a general implicit time integrator that is A-stable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y’ = k y ; y(0) = 1; y(t) = </a:t>
            </a:r>
            <a:r>
              <a:rPr lang="en-US" dirty="0" err="1"/>
              <a:t>e</a:t>
            </a:r>
            <a:r>
              <a:rPr lang="en-US" baseline="30000" dirty="0" err="1"/>
              <a:t>kt</a:t>
            </a:r>
            <a:r>
              <a:rPr lang="en-US" dirty="0"/>
              <a:t> solution approaches zero as time increases for k &lt; 0</a:t>
            </a:r>
            <a:endParaRPr lang="en-US" baseline="30000" dirty="0"/>
          </a:p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 nodal iteration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268933" y="3159773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3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 https://github.com/NaluCFD/Nalu/blob/master/src/ScalarMassBDF2NodeSuppAlg.C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E086C-87A9-EC48-8D53-44FE155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7" y="2062272"/>
            <a:ext cx="730469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BB4B7-7E58-F842-A3C7-A9CF5AC05909}"/>
              </a:ext>
            </a:extLst>
          </p:cNvPr>
          <p:cNvSpPr txBox="1"/>
          <p:nvPr/>
        </p:nvSpPr>
        <p:spPr>
          <a:xfrm>
            <a:off x="5192486" y="644960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implicit term</a:t>
            </a:r>
          </a:p>
        </p:txBody>
      </p:sp>
    </p:spTree>
    <p:extLst>
      <p:ext uri="{BB962C8B-B14F-4D97-AF65-F5344CB8AC3E}">
        <p14:creationId xmlns:p14="http://schemas.microsoft.com/office/powerpoint/2010/main" val="3473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the edge-based scheme are also assembled over a nodal loop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Note that in this scheme, we are using single point quadrature, i.e., the function is evaluated at a single point</a:t>
            </a:r>
          </a:p>
          <a:p>
            <a:pPr>
              <a:buFont typeface="Arial" charset="0"/>
              <a:buChar char="•"/>
            </a:pPr>
            <a:r>
              <a:rPr lang="en-US" dirty="0"/>
              <a:t> p = 2N -1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Where N is the number of integration points and p is the polynomial order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For a linear basis, using one-point quadrature is design-order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E01E610-F6D5-AF45-B320-45B3359BF859}"/>
              </a:ext>
            </a:extLst>
          </p:cNvPr>
          <p:cNvGrpSpPr/>
          <p:nvPr/>
        </p:nvGrpSpPr>
        <p:grpSpPr>
          <a:xfrm>
            <a:off x="1455477" y="2120356"/>
            <a:ext cx="1426464" cy="1386484"/>
            <a:chOff x="5930432" y="4272731"/>
            <a:chExt cx="1426464" cy="138648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DDC4DFA-78E3-B04A-86FA-AD7BC7B31D1E}"/>
                </a:ext>
              </a:extLst>
            </p:cNvPr>
            <p:cNvGrpSpPr/>
            <p:nvPr/>
          </p:nvGrpSpPr>
          <p:grpSpPr>
            <a:xfrm>
              <a:off x="5930432" y="4272731"/>
              <a:ext cx="1426464" cy="1386484"/>
              <a:chOff x="4824155" y="834745"/>
              <a:chExt cx="1426464" cy="1386484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BDC6137-A399-0B4D-A195-4DFFBC9B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5270" y="834745"/>
                <a:ext cx="0" cy="13864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B243B1-2DA5-0442-B12E-011A2A61B2BE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29AD01E-4FCB-9241-86BA-ED6E5BDC56B9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86094FF-C745-6644-A1D3-62149DF88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4155" y="838051"/>
                <a:ext cx="142646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270A0D8-D72C-0745-9F26-96666747813F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E22B0B6A-AF15-E84C-85AC-4FC5312E0B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82483" y="1519470"/>
                <a:ext cx="157867" cy="45123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1060AAE-51FB-C64D-887D-6137D8A51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6627" y="1962612"/>
                <a:ext cx="515856" cy="254297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266ACF4-C1E0-F445-A99C-A32EA3B6829A}"/>
                </a:ext>
              </a:extLst>
            </p:cNvPr>
            <p:cNvSpPr txBox="1"/>
            <p:nvPr/>
          </p:nvSpPr>
          <p:spPr>
            <a:xfrm>
              <a:off x="6742730" y="45832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6F0BF3-D778-404B-84F4-E0990F1B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89" y="2216698"/>
            <a:ext cx="3302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https://github.com/NaluCFD/Nalu/blob/master/src/user_functions/VariableDensityMixFracSrcNodeSuppAlg.C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C313-7B8F-7842-AD85-2D8CB3E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0" y="2249424"/>
            <a:ext cx="7363127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Moreover, since the integration point is at the edge mid-point,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-25000" dirty="0" err="1"/>
              <a:t>ip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R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baseline="30000" dirty="0" err="1"/>
              <a:t>L</a:t>
            </a:r>
            <a:r>
              <a:rPr lang="en-US" dirty="0"/>
              <a:t>)/2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operator; shown in </a:t>
            </a:r>
            <a:r>
              <a:rPr lang="en-US" u="sng" dirty="0"/>
              <a:t>conservative form</a:t>
            </a:r>
            <a:endParaRPr lang="en-US" i="1" u="sng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5" b="19384"/>
          <a:stretch/>
        </p:blipFill>
        <p:spPr>
          <a:xfrm>
            <a:off x="3144557" y="4487070"/>
            <a:ext cx="5867400" cy="86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80CAD-1292-AD42-97AD-7C4BC3BCD192}"/>
              </a:ext>
            </a:extLst>
          </p:cNvPr>
          <p:cNvSpPr txBox="1"/>
          <p:nvPr/>
        </p:nvSpPr>
        <p:spPr>
          <a:xfrm>
            <a:off x="3538603" y="3992499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Advection term must be in divergence form….</a:t>
            </a:r>
          </a:p>
        </p:txBody>
      </p:sp>
    </p:spTree>
    <p:extLst>
      <p:ext uri="{BB962C8B-B14F-4D97-AF65-F5344CB8AC3E}">
        <p14:creationId xmlns:p14="http://schemas.microsoft.com/office/powerpoint/2010/main" val="24925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https://github.com/NaluCFD/Nalu/blob/master/src/AssembleScalarEdgeSolverAlgorithm.C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routine includes advection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61226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Upwind Operators; Scalar Z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9838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Upwind advection operators can provide diagonal dominance (at the cost of accuracy)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However, upwind operators, even if higher-order, are numerically diffuse</a:t>
            </a:r>
          </a:p>
          <a:p>
            <a:pPr>
              <a:buFont typeface="Arial" charset="0"/>
              <a:buChar char="•"/>
            </a:pPr>
            <a:r>
              <a:rPr lang="en-US" dirty="0"/>
              <a:t> Higher-order upwind (second-order in space) can be obtained on an unstructured mesh by use of projected nodal gradients and extrapolation: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28801" y="2395959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737361" y="233172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9361" y="2295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1" y="230419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0595" y="1964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9988" y="196443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595" y="194386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2" name="Triangle 11"/>
          <p:cNvSpPr/>
          <p:nvPr/>
        </p:nvSpPr>
        <p:spPr>
          <a:xfrm>
            <a:off x="5233767" y="2339857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2886337" y="2333202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566" y="193486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2567140"/>
                <a:ext cx="2428614" cy="8117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778572"/>
                <a:ext cx="2124299" cy="617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776776"/>
                <a:ext cx="2124299" cy="6188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5395742"/>
                <a:ext cx="5253040" cy="620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3853" y="194851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03814" y="557947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for u&gt;0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1" y="6015976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546381" y="5425594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Garamond" charset="0"/>
                <a:cs typeface="Garamond" charset="0"/>
              </a:rPr>
              <a:t>a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is a blending</a:t>
            </a:r>
          </a:p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parameter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3352" y="2710590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“as the wind blows”</a:t>
            </a:r>
          </a:p>
        </p:txBody>
      </p:sp>
    </p:spTree>
    <p:extLst>
      <p:ext uri="{BB962C8B-B14F-4D97-AF65-F5344CB8AC3E}">
        <p14:creationId xmlns:p14="http://schemas.microsoft.com/office/powerpoint/2010/main" val="2810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C31F658-785A-AC4B-B446-DA711B48EF63}"/>
              </a:ext>
            </a:extLst>
          </p:cNvPr>
          <p:cNvSpPr/>
          <p:nvPr/>
        </p:nvSpPr>
        <p:spPr>
          <a:xfrm>
            <a:off x="2904305" y="1502228"/>
            <a:ext cx="3342563" cy="2978735"/>
          </a:xfrm>
          <a:prstGeom prst="hear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18972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01872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Blending extrapolated upwind with central (Z</a:t>
            </a:r>
            <a:r>
              <a:rPr lang="en-US" baseline="-25000" dirty="0"/>
              <a:t>L</a:t>
            </a:r>
            <a:r>
              <a:rPr lang="en-US" dirty="0"/>
              <a:t>+Z</a:t>
            </a:r>
            <a:r>
              <a:rPr lang="en-US" baseline="-25000" dirty="0"/>
              <a:t>R</a:t>
            </a:r>
            <a:r>
              <a:rPr lang="en-US" dirty="0"/>
              <a:t>)/2 provides: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Slope limiting required when gradients are not smooth (Berger et al, 2005, 43</a:t>
            </a:r>
            <a:r>
              <a:rPr lang="en-US" baseline="30000" dirty="0"/>
              <a:t>rd</a:t>
            </a:r>
            <a:r>
              <a:rPr lang="en-US" dirty="0"/>
              <a:t> AIAA)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739256"/>
                <a:ext cx="5253040" cy="620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Higher-order Upwind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1762855"/>
                <a:ext cx="5253040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9480" y="194658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27" y="2383089"/>
                <a:ext cx="569226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1482870" y="4489478"/>
          <a:ext cx="609599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  <a:latin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33" y="4477668"/>
                <a:ext cx="45153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52" y="3119022"/>
                <a:ext cx="5692264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041405" y="330275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u&lt;0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1302" y="5194861"/>
            <a:ext cx="119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Resulting </a:t>
            </a:r>
          </a:p>
          <a:p>
            <a:pPr algn="ctr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1-D Stencil</a:t>
            </a:r>
          </a:p>
        </p:txBody>
      </p:sp>
    </p:spTree>
    <p:extLst>
      <p:ext uri="{BB962C8B-B14F-4D97-AF65-F5344CB8AC3E}">
        <p14:creationId xmlns:p14="http://schemas.microsoft.com/office/powerpoint/2010/main" val="351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edges are required for the full assembly at node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F3A76-AB60-0243-B1E0-CA8E63675775}"/>
              </a:ext>
            </a:extLst>
          </p:cNvPr>
          <p:cNvGrpSpPr/>
          <p:nvPr/>
        </p:nvGrpSpPr>
        <p:grpSpPr>
          <a:xfrm>
            <a:off x="309898" y="2399786"/>
            <a:ext cx="3358249" cy="3168978"/>
            <a:chOff x="476994" y="1089765"/>
            <a:chExt cx="3358249" cy="31689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C4ECE4-EB4E-B847-9612-95BC81CEB79A}"/>
                </a:ext>
              </a:extLst>
            </p:cNvPr>
            <p:cNvGrpSpPr/>
            <p:nvPr/>
          </p:nvGrpSpPr>
          <p:grpSpPr>
            <a:xfrm>
              <a:off x="476994" y="1288270"/>
              <a:ext cx="3122851" cy="2800917"/>
              <a:chOff x="3991896" y="155054"/>
              <a:chExt cx="3122851" cy="280091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62B196-C2A2-7946-9377-4E51FFE835A6}"/>
                  </a:ext>
                </a:extLst>
              </p:cNvPr>
              <p:cNvSpPr/>
              <p:nvPr/>
            </p:nvSpPr>
            <p:spPr>
              <a:xfrm>
                <a:off x="5479778" y="174850"/>
                <a:ext cx="164984" cy="2670213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BCB22-82FF-6041-9459-BB42790FACA6}"/>
                  </a:ext>
                </a:extLst>
              </p:cNvPr>
              <p:cNvCxnSpPr/>
              <p:nvPr/>
            </p:nvCxnSpPr>
            <p:spPr>
              <a:xfrm flipH="1">
                <a:off x="4822373" y="840798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761EE6-58BB-4C47-8AEC-8AFBC87FD3BD}"/>
                  </a:ext>
                </a:extLst>
              </p:cNvPr>
              <p:cNvCxnSpPr/>
              <p:nvPr/>
            </p:nvCxnSpPr>
            <p:spPr>
              <a:xfrm flipH="1">
                <a:off x="4825270" y="1537170"/>
                <a:ext cx="4740" cy="684059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3AE25-113F-684F-B38C-3C8AD1542F0B}"/>
                  </a:ext>
                </a:extLst>
              </p:cNvPr>
              <p:cNvCxnSpPr/>
              <p:nvPr/>
            </p:nvCxnSpPr>
            <p:spPr>
              <a:xfrm flipV="1">
                <a:off x="4827113" y="2213418"/>
                <a:ext cx="724209" cy="310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286BE4A-3403-8C4F-9D22-DF37E8FE908B}"/>
                  </a:ext>
                </a:extLst>
              </p:cNvPr>
              <p:cNvCxnSpPr/>
              <p:nvPr/>
            </p:nvCxnSpPr>
            <p:spPr>
              <a:xfrm flipH="1">
                <a:off x="6235337" y="840132"/>
                <a:ext cx="0" cy="68472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A2AE2E-38E0-2746-AC12-26F57F94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1629" y="838051"/>
                <a:ext cx="144475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9F370F-963D-B243-9432-40EC0D5B7020}"/>
                  </a:ext>
                </a:extLst>
              </p:cNvPr>
              <p:cNvCxnSpPr/>
              <p:nvPr/>
            </p:nvCxnSpPr>
            <p:spPr>
              <a:xfrm flipH="1" flipV="1">
                <a:off x="4172875" y="1569681"/>
                <a:ext cx="2743200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52DC4-3C46-2942-AAB6-C697FB1223E9}"/>
                  </a:ext>
                </a:extLst>
              </p:cNvPr>
              <p:cNvCxnSpPr/>
              <p:nvPr/>
            </p:nvCxnSpPr>
            <p:spPr>
              <a:xfrm>
                <a:off x="5550266" y="338574"/>
                <a:ext cx="3268" cy="243387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C99E621-8853-DB4A-BB46-4952686F9151}"/>
                  </a:ext>
                </a:extLst>
              </p:cNvPr>
              <p:cNvSpPr/>
              <p:nvPr/>
            </p:nvSpPr>
            <p:spPr>
              <a:xfrm>
                <a:off x="6931867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0671BA9-D58A-DC4A-A520-06744C377B84}"/>
                  </a:ext>
                </a:extLst>
              </p:cNvPr>
              <p:cNvSpPr/>
              <p:nvPr/>
            </p:nvSpPr>
            <p:spPr>
              <a:xfrm>
                <a:off x="3991896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613E5D-A49B-6240-A1DD-C723B102F9EB}"/>
                  </a:ext>
                </a:extLst>
              </p:cNvPr>
              <p:cNvSpPr/>
              <p:nvPr/>
            </p:nvSpPr>
            <p:spPr>
              <a:xfrm>
                <a:off x="5485244" y="277245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FEDE159-5D12-0348-B5D4-16B9B574E3AD}"/>
                  </a:ext>
                </a:extLst>
              </p:cNvPr>
              <p:cNvSpPr/>
              <p:nvPr/>
            </p:nvSpPr>
            <p:spPr>
              <a:xfrm>
                <a:off x="5461882" y="1489269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01C34C-D36A-D341-918D-94F76F70054A}"/>
                  </a:ext>
                </a:extLst>
              </p:cNvPr>
              <p:cNvSpPr/>
              <p:nvPr/>
            </p:nvSpPr>
            <p:spPr>
              <a:xfrm>
                <a:off x="5461882" y="155054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F9FA9F-B9D6-6748-A67F-C0FE61C16EEE}"/>
                  </a:ext>
                </a:extLst>
              </p:cNvPr>
              <p:cNvCxnSpPr/>
              <p:nvPr/>
            </p:nvCxnSpPr>
            <p:spPr>
              <a:xfrm flipH="1">
                <a:off x="6107534" y="1530262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223B62-FDE5-D741-901F-684D4B91C1B3}"/>
                  </a:ext>
                </a:extLst>
              </p:cNvPr>
              <p:cNvCxnSpPr/>
              <p:nvPr/>
            </p:nvCxnSpPr>
            <p:spPr>
              <a:xfrm flipH="1">
                <a:off x="5579150" y="1971125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FC90ADD7-F23B-5642-B3EA-A5220FD49300}"/>
                  </a:ext>
                </a:extLst>
              </p:cNvPr>
              <p:cNvSpPr/>
              <p:nvPr/>
            </p:nvSpPr>
            <p:spPr>
              <a:xfrm>
                <a:off x="5519904" y="77993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B580B934-0D1F-7E42-818D-A1C308A30086}"/>
                  </a:ext>
                </a:extLst>
              </p:cNvPr>
              <p:cNvSpPr/>
              <p:nvPr/>
            </p:nvSpPr>
            <p:spPr>
              <a:xfrm>
                <a:off x="6182138" y="149822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17F1229-E99F-FF41-83AE-811E25A077DB}"/>
                  </a:ext>
                </a:extLst>
              </p:cNvPr>
              <p:cNvSpPr/>
              <p:nvPr/>
            </p:nvSpPr>
            <p:spPr>
              <a:xfrm>
                <a:off x="4781393" y="150995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8698BB35-176A-2F4F-AC65-17E57C860AD7}"/>
                  </a:ext>
                </a:extLst>
              </p:cNvPr>
              <p:cNvSpPr/>
              <p:nvPr/>
            </p:nvSpPr>
            <p:spPr>
              <a:xfrm>
                <a:off x="5521905" y="218149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DDBD8F-ECA3-E34D-812E-6B261EA47CF4}"/>
                  </a:ext>
                </a:extLst>
              </p:cNvPr>
              <p:cNvSpPr/>
              <p:nvPr/>
            </p:nvSpPr>
            <p:spPr>
              <a:xfrm rot="5400000">
                <a:off x="5517201" y="132576"/>
                <a:ext cx="188286" cy="2878639"/>
              </a:xfrm>
              <a:prstGeom prst="rect">
                <a:avLst/>
              </a:prstGeom>
              <a:solidFill>
                <a:srgbClr val="4472C4">
                  <a:alpha val="1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2912E-B475-9B4D-B485-D5B645C5C8B4}"/>
                </a:ext>
              </a:extLst>
            </p:cNvPr>
            <p:cNvSpPr txBox="1"/>
            <p:nvPr/>
          </p:nvSpPr>
          <p:spPr>
            <a:xfrm>
              <a:off x="478557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E1646-0B14-A24B-9D12-26E3749CFEB3}"/>
                </a:ext>
              </a:extLst>
            </p:cNvPr>
            <p:cNvSpPr txBox="1"/>
            <p:nvPr/>
          </p:nvSpPr>
          <p:spPr>
            <a:xfrm>
              <a:off x="1495642" y="2248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E21A-125C-EF4D-B34D-EB001EE1F258}"/>
                </a:ext>
              </a:extLst>
            </p:cNvPr>
            <p:cNvSpPr txBox="1"/>
            <p:nvPr/>
          </p:nvSpPr>
          <p:spPr>
            <a:xfrm>
              <a:off x="3411729" y="227849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C8243-1B30-F84B-BABF-4E40EA912B24}"/>
                </a:ext>
              </a:extLst>
            </p:cNvPr>
            <p:cNvSpPr txBox="1"/>
            <p:nvPr/>
          </p:nvSpPr>
          <p:spPr>
            <a:xfrm>
              <a:off x="777088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5EC6E-6422-9242-B5EF-622D93A0845F}"/>
                </a:ext>
              </a:extLst>
            </p:cNvPr>
            <p:cNvSpPr txBox="1"/>
            <p:nvPr/>
          </p:nvSpPr>
          <p:spPr>
            <a:xfrm>
              <a:off x="2848455" y="28317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AF5ED-3611-4146-9325-B6A1B4C269EC}"/>
                </a:ext>
              </a:extLst>
            </p:cNvPr>
            <p:cNvSpPr txBox="1"/>
            <p:nvPr/>
          </p:nvSpPr>
          <p:spPr>
            <a:xfrm>
              <a:off x="2149087" y="15562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31E33-7BFB-1048-AAE6-5387B55920E7}"/>
                </a:ext>
              </a:extLst>
            </p:cNvPr>
            <p:cNvSpPr txBox="1"/>
            <p:nvPr/>
          </p:nvSpPr>
          <p:spPr>
            <a:xfrm>
              <a:off x="2199191" y="3435102"/>
              <a:ext cx="41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EF763-646F-2D45-B141-284467CB1A64}"/>
                </a:ext>
              </a:extLst>
            </p:cNvPr>
            <p:cNvSpPr txBox="1"/>
            <p:nvPr/>
          </p:nvSpPr>
          <p:spPr>
            <a:xfrm>
              <a:off x="2194882" y="388941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9150F-C5CD-814F-A319-204A3B7D0B27}"/>
                </a:ext>
              </a:extLst>
            </p:cNvPr>
            <p:cNvSpPr txBox="1"/>
            <p:nvPr/>
          </p:nvSpPr>
          <p:spPr>
            <a:xfrm>
              <a:off x="2104373" y="108976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6459032" y="2307950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C771B9-81E4-1540-A2E9-BDFEC2D9BB11}"/>
              </a:ext>
            </a:extLst>
          </p:cNvPr>
          <p:cNvGrpSpPr/>
          <p:nvPr/>
        </p:nvGrpSpPr>
        <p:grpSpPr>
          <a:xfrm>
            <a:off x="3729508" y="2318786"/>
            <a:ext cx="2134985" cy="1380431"/>
            <a:chOff x="4824667" y="2873876"/>
            <a:chExt cx="2134985" cy="138043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B1A902-43C1-E440-A9EC-4F593612C069}"/>
                </a:ext>
              </a:extLst>
            </p:cNvPr>
            <p:cNvGrpSpPr/>
            <p:nvPr/>
          </p:nvGrpSpPr>
          <p:grpSpPr>
            <a:xfrm>
              <a:off x="4824667" y="2873876"/>
              <a:ext cx="2134985" cy="1380431"/>
              <a:chOff x="4363705" y="1968542"/>
              <a:chExt cx="2134985" cy="13804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7289F38-55B7-DB49-B01C-BBD16EED9197}"/>
                  </a:ext>
                </a:extLst>
              </p:cNvPr>
              <p:cNvGrpSpPr/>
              <p:nvPr/>
            </p:nvGrpSpPr>
            <p:grpSpPr>
              <a:xfrm>
                <a:off x="4407089" y="1968542"/>
                <a:ext cx="1652866" cy="1380431"/>
                <a:chOff x="4151842" y="1790494"/>
                <a:chExt cx="1652866" cy="1380431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D61A75-605D-9947-8D7F-D13690450131}"/>
                    </a:ext>
                  </a:extLst>
                </p:cNvPr>
                <p:cNvCxnSpPr/>
                <p:nvPr/>
              </p:nvCxnSpPr>
              <p:spPr>
                <a:xfrm flipH="1">
                  <a:off x="4982319" y="1790494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EE269A3-772E-A142-BE4D-BBE648142B63}"/>
                    </a:ext>
                  </a:extLst>
                </p:cNvPr>
                <p:cNvCxnSpPr/>
                <p:nvPr/>
              </p:nvCxnSpPr>
              <p:spPr>
                <a:xfrm flipH="1">
                  <a:off x="4985216" y="2486866"/>
                  <a:ext cx="4740" cy="68405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4416F5-6C72-5D42-8B02-4A4C647CEB67}"/>
                    </a:ext>
                  </a:extLst>
                </p:cNvPr>
                <p:cNvCxnSpPr>
                  <a:cxnSpLocks/>
                  <a:stCxn id="72" idx="2"/>
                </p:cNvCxnSpPr>
                <p:nvPr/>
              </p:nvCxnSpPr>
              <p:spPr>
                <a:xfrm flipH="1" flipV="1">
                  <a:off x="4332822" y="2519377"/>
                  <a:ext cx="132588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C0AE772-C123-824D-BA9C-5E5052DE1CD9}"/>
                    </a:ext>
                  </a:extLst>
                </p:cNvPr>
                <p:cNvSpPr/>
                <p:nvPr/>
              </p:nvSpPr>
              <p:spPr>
                <a:xfrm>
                  <a:off x="4151842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9CEA1AC-8C90-334F-B34C-E537FF47D633}"/>
                    </a:ext>
                  </a:extLst>
                </p:cNvPr>
                <p:cNvSpPr/>
                <p:nvPr/>
              </p:nvSpPr>
              <p:spPr>
                <a:xfrm>
                  <a:off x="5621828" y="2438965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FDBE8D2E-9448-694D-BDE5-B2EF55AA3E1A}"/>
                    </a:ext>
                  </a:extLst>
                </p:cNvPr>
                <p:cNvSpPr/>
                <p:nvPr/>
              </p:nvSpPr>
              <p:spPr>
                <a:xfrm>
                  <a:off x="4941339" y="2459653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794688-55AC-D742-83D0-AF9B784FDD31}"/>
                  </a:ext>
                </a:extLst>
              </p:cNvPr>
              <p:cNvSpPr txBox="1"/>
              <p:nvPr/>
            </p:nvSpPr>
            <p:spPr>
              <a:xfrm>
                <a:off x="4363705" y="230563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n1 (L)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20188D-9856-6543-A33C-B0684A3E0AAC}"/>
                  </a:ext>
                </a:extLst>
              </p:cNvPr>
              <p:cNvSpPr txBox="1"/>
              <p:nvPr/>
            </p:nvSpPr>
            <p:spPr>
              <a:xfrm>
                <a:off x="5756179" y="2305631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06E837A-778A-6B45-8D51-C35261E3856A}"/>
                  </a:ext>
                </a:extLst>
              </p:cNvPr>
              <p:cNvSpPr txBox="1"/>
              <p:nvPr/>
            </p:nvSpPr>
            <p:spPr>
              <a:xfrm>
                <a:off x="4738991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e1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EA5800-1BC6-E944-83CA-ECAA3C0FE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570" y="3480493"/>
              <a:ext cx="479559" cy="10248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9A1C83-1767-D943-AD4A-8851B25E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01" y="4358954"/>
            <a:ext cx="4838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 edge-based diffusion operator is a bit more complex in that we are computing a gradient at the integration point while using two nodes, the left and right</a:t>
            </a:r>
          </a:p>
          <a:p>
            <a:pPr>
              <a:buFont typeface="Arial" charset="0"/>
              <a:buChar char="•"/>
            </a:pPr>
            <a:r>
              <a:rPr lang="en-US" dirty="0"/>
              <a:t> In many practical meshes, the distance vector between the edges (</a:t>
            </a:r>
            <a:r>
              <a:rPr lang="en-US" dirty="0" err="1"/>
              <a:t>dx</a:t>
            </a:r>
            <a:r>
              <a:rPr lang="en-US" baseline="-25000" dirty="0" err="1"/>
              <a:t>j</a:t>
            </a:r>
            <a:r>
              <a:rPr lang="en-US" dirty="0"/>
              <a:t>) and the edge area vector will not be perfectly orthogonal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non-orthogonality causes inaccuracy when using a simplified approach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non-orthogonality approach of </a:t>
            </a:r>
            <a:r>
              <a:rPr lang="en-US" dirty="0" err="1"/>
              <a:t>Jasek</a:t>
            </a:r>
            <a:r>
              <a:rPr lang="en-US" dirty="0"/>
              <a:t> (Ph.D. Imperial College) is a standard cell-centered approach that has been adopted for edge-based schemes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CC and EBVC are each two-state schemes and share non-orthogonality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56C541-82DB-9B4F-8B10-7233FA1188FE}"/>
              </a:ext>
            </a:extLst>
          </p:cNvPr>
          <p:cNvGrpSpPr/>
          <p:nvPr/>
        </p:nvGrpSpPr>
        <p:grpSpPr>
          <a:xfrm>
            <a:off x="5244302" y="3254074"/>
            <a:ext cx="2297823" cy="1143095"/>
            <a:chOff x="7874215" y="2879810"/>
            <a:chExt cx="2297823" cy="11430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3B7D6C-5754-1448-B070-34668AD110AC}"/>
                </a:ext>
              </a:extLst>
            </p:cNvPr>
            <p:cNvGrpSpPr/>
            <p:nvPr/>
          </p:nvGrpSpPr>
          <p:grpSpPr>
            <a:xfrm>
              <a:off x="7874215" y="2879810"/>
              <a:ext cx="2297823" cy="1143095"/>
              <a:chOff x="6607947" y="1983715"/>
              <a:chExt cx="2297823" cy="11430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BBF6254-ACD6-9A44-B81C-742D55354BFF}"/>
                  </a:ext>
                </a:extLst>
              </p:cNvPr>
              <p:cNvGrpSpPr/>
              <p:nvPr/>
            </p:nvGrpSpPr>
            <p:grpSpPr>
              <a:xfrm>
                <a:off x="6611667" y="1983715"/>
                <a:ext cx="1652865" cy="1143095"/>
                <a:chOff x="6004561" y="2713620"/>
                <a:chExt cx="1652865" cy="1143095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A76ED3-7D24-9142-8D4F-2CB431876E15}"/>
                    </a:ext>
                  </a:extLst>
                </p:cNvPr>
                <p:cNvCxnSpPr/>
                <p:nvPr/>
              </p:nvCxnSpPr>
              <p:spPr>
                <a:xfrm flipH="1">
                  <a:off x="6778016" y="2713620"/>
                  <a:ext cx="0" cy="6847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42D713-7E8B-5249-8D63-5B9ECBF9C6C8}"/>
                    </a:ext>
                  </a:extLst>
                </p:cNvPr>
                <p:cNvCxnSpPr>
                  <a:cxnSpLocks/>
                  <a:endCxn id="58" idx="2"/>
                </p:cNvCxnSpPr>
                <p:nvPr/>
              </p:nvCxnSpPr>
              <p:spPr>
                <a:xfrm flipH="1">
                  <a:off x="6004561" y="3443169"/>
                  <a:ext cx="1454194" cy="1134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A738C6-A897-AE4A-8F56-9C6D07CCFC4E}"/>
                    </a:ext>
                  </a:extLst>
                </p:cNvPr>
                <p:cNvSpPr/>
                <p:nvPr/>
              </p:nvSpPr>
              <p:spPr>
                <a:xfrm>
                  <a:off x="7474546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42B9937-4DF4-3240-A513-0E3043339B96}"/>
                    </a:ext>
                  </a:extLst>
                </p:cNvPr>
                <p:cNvSpPr/>
                <p:nvPr/>
              </p:nvSpPr>
              <p:spPr>
                <a:xfrm>
                  <a:off x="6004561" y="3362757"/>
                  <a:ext cx="182880" cy="183520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E34A7D3-84E2-FB4E-AFAD-D75A10258044}"/>
                    </a:ext>
                  </a:extLst>
                </p:cNvPr>
                <p:cNvCxnSpPr/>
                <p:nvPr/>
              </p:nvCxnSpPr>
              <p:spPr>
                <a:xfrm flipH="1">
                  <a:off x="6650213" y="3403750"/>
                  <a:ext cx="127803" cy="4529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4472C4"/>
                  </a:solidFill>
                  <a:prstDash val="sysDash"/>
                  <a:miter lim="800000"/>
                </a:ln>
                <a:effectLst/>
              </p:spPr>
            </p:cxn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89AE9725-9E3F-6441-A956-DFF789A6E78A}"/>
                    </a:ext>
                  </a:extLst>
                </p:cNvPr>
                <p:cNvSpPr/>
                <p:nvPr/>
              </p:nvSpPr>
              <p:spPr>
                <a:xfrm>
                  <a:off x="6724817" y="3371711"/>
                  <a:ext cx="91440" cy="91440"/>
                </a:xfrm>
                <a:prstGeom prst="triangl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741323-3A9D-3040-A5DB-C6EFD4A9E1E2}"/>
                  </a:ext>
                </a:extLst>
              </p:cNvPr>
              <p:cNvSpPr txBox="1"/>
              <p:nvPr/>
            </p:nvSpPr>
            <p:spPr>
              <a:xfrm>
                <a:off x="6607947" y="2295193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n2 (L)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502E33-5303-724B-9DF2-9A357A2EB990}"/>
                  </a:ext>
                </a:extLst>
              </p:cNvPr>
              <p:cNvSpPr txBox="1"/>
              <p:nvPr/>
            </p:nvSpPr>
            <p:spPr>
              <a:xfrm>
                <a:off x="8163259" y="2295193"/>
                <a:ext cx="742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n3 (R)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28F061-D537-4241-967D-80C844472571}"/>
                  </a:ext>
                </a:extLst>
              </p:cNvPr>
              <p:cNvSpPr txBox="1"/>
              <p:nvPr/>
            </p:nvSpPr>
            <p:spPr>
              <a:xfrm>
                <a:off x="7409117" y="274225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6B37FB-7D31-EF42-B06E-48D25F5BE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81" y="3580297"/>
              <a:ext cx="552678" cy="165303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A8EC90-61CA-F84C-A5E6-35ACD174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5" y="5540130"/>
            <a:ext cx="5410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1E537-5835-EF45-B6E7-9957EAE8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" y="3317621"/>
            <a:ext cx="2679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https://github.com/NaluCFD/Nalu/blob/master/src/AssembleScalarEdgeDiffSolverAlgorithm.C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B06DF-1D59-9644-8D12-4447D775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" y="2753208"/>
            <a:ext cx="7956482" cy="16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that the edge-based diffusion operator, and for some choices for the advection operator, a nodal gradient is required</a:t>
            </a:r>
          </a:p>
          <a:p>
            <a:pPr>
              <a:buFont typeface="Arial" charset="0"/>
              <a:buChar char="•"/>
            </a:pPr>
            <a:r>
              <a:rPr lang="en-US" dirty="0"/>
              <a:t> What is a nodal gradient? As formerly described in the </a:t>
            </a:r>
            <a:r>
              <a:rPr lang="en-US" i="1" dirty="0"/>
              <a:t>Computing Gradients</a:t>
            </a:r>
            <a:r>
              <a:rPr lang="en-US" dirty="0"/>
              <a:t> lecture, in a cell-centered context we obtained this via a number of ways, e.g., Green-Gauss, Least Squares,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Let’s take another view…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Nodal Gradient Operator: An Alternative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7DC5-2B3E-C248-A1DD-9C61F79C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2"/>
          <a:stretch/>
        </p:blipFill>
        <p:spPr>
          <a:xfrm>
            <a:off x="488950" y="3429000"/>
            <a:ext cx="3183357" cy="312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A1561-E4E3-3E46-BE7D-F64371EF5FEC}"/>
              </a:ext>
            </a:extLst>
          </p:cNvPr>
          <p:cNvSpPr txBox="1"/>
          <p:nvPr/>
        </p:nvSpPr>
        <p:spPr>
          <a:xfrm>
            <a:off x="4047793" y="2940773"/>
            <a:ext cx="3926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First, the gradient of a function (other than linear) is discontinuous, i.e., the value at a shared element face depends on which element is used to compute the gradient</a:t>
            </a:r>
          </a:p>
          <a:p>
            <a:endParaRPr lang="en-US" sz="1600" dirty="0"/>
          </a:p>
          <a:p>
            <a:r>
              <a:rPr lang="en-US" sz="1600" dirty="0"/>
              <a:t>Therefore, we can view the nodal gradient a continuous at the nodes and discontinuous within the elements</a:t>
            </a:r>
          </a:p>
          <a:p>
            <a:endParaRPr lang="en-US" sz="1600" dirty="0"/>
          </a:p>
          <a:p>
            <a:r>
              <a:rPr lang="en-US" sz="1600" dirty="0"/>
              <a:t>Let’s minimize this difference:</a:t>
            </a:r>
          </a:p>
          <a:p>
            <a:r>
              <a:rPr lang="en-US" sz="1600" dirty="0"/>
              <a:t>    by solving: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11CB-A854-A444-85B6-AED9AD49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1325" r="29448" b="82483"/>
          <a:stretch/>
        </p:blipFill>
        <p:spPr>
          <a:xfrm>
            <a:off x="7115911" y="5339386"/>
            <a:ext cx="1506585" cy="579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55630-5C5B-0841-8C40-6B240F70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4" t="76779" r="16959" b="3672"/>
          <a:stretch/>
        </p:blipFill>
        <p:spPr>
          <a:xfrm>
            <a:off x="6880265" y="6065414"/>
            <a:ext cx="2187533" cy="6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26B91-C9F1-4E48-A676-1F76E673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0" b="61991"/>
          <a:stretch/>
        </p:blipFill>
        <p:spPr>
          <a:xfrm>
            <a:off x="3647621" y="6057573"/>
            <a:ext cx="3287486" cy="79921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66FCD9C3-2EE0-B04D-ACFE-8E7D98C62F9B}"/>
              </a:ext>
            </a:extLst>
          </p:cNvPr>
          <p:cNvSpPr/>
          <p:nvPr/>
        </p:nvSpPr>
        <p:spPr>
          <a:xfrm rot="16200000">
            <a:off x="8009424" y="3555176"/>
            <a:ext cx="891835" cy="17373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49C6C-7619-5D4D-9B08-4EDF1F0E16B4}"/>
              </a:ext>
            </a:extLst>
          </p:cNvPr>
          <p:cNvSpPr/>
          <p:nvPr/>
        </p:nvSpPr>
        <p:spPr>
          <a:xfrm>
            <a:off x="7548872" y="43723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B929D9-5524-DD4D-9496-85FF38B0F3F1}"/>
              </a:ext>
            </a:extLst>
          </p:cNvPr>
          <p:cNvSpPr/>
          <p:nvPr/>
        </p:nvSpPr>
        <p:spPr>
          <a:xfrm>
            <a:off x="7973415" y="400223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678671-A130-BA4C-9FBD-D7A962DA9DAD}"/>
              </a:ext>
            </a:extLst>
          </p:cNvPr>
          <p:cNvSpPr/>
          <p:nvPr/>
        </p:nvSpPr>
        <p:spPr>
          <a:xfrm>
            <a:off x="8397958" y="39260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59B6B-C6A5-A34A-881D-EEB5E9933C51}"/>
              </a:ext>
            </a:extLst>
          </p:cNvPr>
          <p:cNvCxnSpPr>
            <a:cxnSpLocks/>
          </p:cNvCxnSpPr>
          <p:nvPr/>
        </p:nvCxnSpPr>
        <p:spPr>
          <a:xfrm flipV="1">
            <a:off x="7388383" y="3863071"/>
            <a:ext cx="1220032" cy="345594"/>
          </a:xfrm>
          <a:prstGeom prst="line">
            <a:avLst/>
          </a:prstGeom>
          <a:ln w="158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6780E-934A-2449-9EAD-E612DE5F41A6}"/>
              </a:ext>
            </a:extLst>
          </p:cNvPr>
          <p:cNvCxnSpPr>
            <a:cxnSpLocks/>
          </p:cNvCxnSpPr>
          <p:nvPr/>
        </p:nvCxnSpPr>
        <p:spPr>
          <a:xfrm flipV="1">
            <a:off x="7396730" y="3717460"/>
            <a:ext cx="944949" cy="89850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3EA4A7-3239-7144-A07D-5E917CE04028}"/>
              </a:ext>
            </a:extLst>
          </p:cNvPr>
          <p:cNvCxnSpPr>
            <a:cxnSpLocks/>
          </p:cNvCxnSpPr>
          <p:nvPr/>
        </p:nvCxnSpPr>
        <p:spPr>
          <a:xfrm flipV="1">
            <a:off x="7226682" y="3926037"/>
            <a:ext cx="1536316" cy="229774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4D39A2-347C-AD41-834F-387B6B18FDB0}"/>
              </a:ext>
            </a:extLst>
          </p:cNvPr>
          <p:cNvCxnSpPr/>
          <p:nvPr/>
        </p:nvCxnSpPr>
        <p:spPr>
          <a:xfrm>
            <a:off x="6510564" y="6457180"/>
            <a:ext cx="424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6DFDCA-DAA4-C84B-B4FF-474B6B6ACE26}"/>
              </a:ext>
            </a:extLst>
          </p:cNvPr>
          <p:cNvSpPr txBox="1"/>
          <p:nvPr/>
        </p:nvSpPr>
        <p:spPr>
          <a:xfrm>
            <a:off x="6347044" y="6575643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Lumped-mass</a:t>
            </a:r>
          </a:p>
        </p:txBody>
      </p:sp>
    </p:spTree>
    <p:extLst>
      <p:ext uri="{BB962C8B-B14F-4D97-AF65-F5344CB8AC3E}">
        <p14:creationId xmlns:p14="http://schemas.microsoft.com/office/powerpoint/2010/main" val="409720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Boundary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Inflow: values are known and enforced via a </a:t>
            </a:r>
            <a:r>
              <a:rPr lang="en-US" dirty="0" err="1"/>
              <a:t>Dirichelp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Open: pressure known: flow in or out of the domain; zero gradient for diffusion</a:t>
            </a:r>
          </a:p>
          <a:p>
            <a:pPr>
              <a:buFont typeface="Arial" charset="0"/>
              <a:buChar char="•"/>
            </a:pPr>
            <a:r>
              <a:rPr lang="en-US" dirty="0"/>
              <a:t> Wall: values are known and enforced via a Dirichlet</a:t>
            </a:r>
          </a:p>
          <a:p>
            <a:pPr>
              <a:buFont typeface="Arial" charset="0"/>
              <a:buChar char="•"/>
            </a:pPr>
            <a:r>
              <a:rPr lang="en-US" dirty="0"/>
              <a:t> Symmetry: Normal stress specified; tangential stress zero</a:t>
            </a:r>
          </a:p>
          <a:p>
            <a:pPr>
              <a:buFont typeface="Arial" charset="0"/>
              <a:buChar char="•"/>
            </a:pPr>
            <a:r>
              <a:rPr lang="en-US" dirty="0"/>
              <a:t> Non-conformal: hybrid DG/CVFEM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“overset”: Constraint-based</a:t>
            </a:r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boundaryConditions.html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a mid-term set of example cases, we have selected a flow past a two-dimensional cylinder at a Reynolds number of 150</a:t>
            </a:r>
          </a:p>
          <a:p>
            <a:pPr>
              <a:buFont typeface="Arial" charset="0"/>
              <a:buChar char="•"/>
            </a:pPr>
            <a:r>
              <a:rPr lang="en-US" dirty="0"/>
              <a:t> Mesh and input files can be found in the </a:t>
            </a:r>
            <a:r>
              <a:rPr lang="en-US" dirty="0" err="1"/>
              <a:t>Nalu</a:t>
            </a:r>
            <a:r>
              <a:rPr lang="en-US" dirty="0"/>
              <a:t>/examples/street directory</a:t>
            </a:r>
          </a:p>
          <a:p>
            <a:pPr>
              <a:buFont typeface="Arial" charset="0"/>
              <a:buChar char="•"/>
            </a:pPr>
            <a:r>
              <a:rPr lang="en-US" dirty="0"/>
              <a:t> Familiarize yourself with this physics set via literature surveys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 a starting place, see: </a:t>
            </a:r>
            <a:r>
              <a:rPr lang="en-US" dirty="0">
                <a:hlinkClick r:id="rId2"/>
              </a:rPr>
              <a:t>https://en.wikipedia.org/wiki/Kármán_vortex_street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Also look at the Canvas </a:t>
            </a:r>
            <a:r>
              <a:rPr lang="en-US" dirty="0" err="1"/>
              <a:t>Nalu</a:t>
            </a:r>
            <a:r>
              <a:rPr lang="en-US" dirty="0"/>
              <a:t> lecture notes for a brief write-up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test case, we have added a passive scalar field whose inflow is zero and wall boundary condition unity. For your final project, feel free to modify inflow and wall parameters as you choose.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this case uses a conformal hybrid mesh, or a mesh of disparate element topologies, Quad4 and Tri3</a:t>
            </a:r>
          </a:p>
        </p:txBody>
      </p:sp>
    </p:spTree>
    <p:extLst>
      <p:ext uri="{BB962C8B-B14F-4D97-AF65-F5344CB8AC3E}">
        <p14:creationId xmlns:p14="http://schemas.microsoft.com/office/powerpoint/2010/main" val="80651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EBVC: Example Viz (Passive Scalar)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Hybrid mesh (quad4/tri3)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EE430-2FC7-F34F-8FA5-124B5B53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87" y="1922411"/>
            <a:ext cx="6858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Configurations: Flow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0EFE3-F1E0-BB41-8827-E4171A06FD06}"/>
              </a:ext>
            </a:extLst>
          </p:cNvPr>
          <p:cNvSpPr txBox="1"/>
          <p:nvPr/>
        </p:nvSpPr>
        <p:spPr>
          <a:xfrm>
            <a:off x="268089" y="1195701"/>
            <a:ext cx="4051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inflow_boundary_condition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bc_left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Inflow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inflow_user_data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[1.0,0.0]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0.0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918F7-6B9F-EE47-BDF5-F9D49327365E}"/>
              </a:ext>
            </a:extLst>
          </p:cNvPr>
          <p:cNvSpPr txBox="1"/>
          <p:nvPr/>
        </p:nvSpPr>
        <p:spPr>
          <a:xfrm>
            <a:off x="3707527" y="1521238"/>
            <a:ext cx="4077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 the flow Reynolds number (along with density and viscosity)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3352-88C0-394F-BFC4-DEF5016F027D}"/>
              </a:ext>
            </a:extLst>
          </p:cNvPr>
          <p:cNvSpPr txBox="1"/>
          <p:nvPr/>
        </p:nvSpPr>
        <p:spPr>
          <a:xfrm>
            <a:off x="268089" y="2530143"/>
            <a:ext cx="4910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symmetry_boundary_condition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bc_top_bottom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Sides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symmetry_user_data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9843-EE22-C34E-ADC5-338D55404F8A}"/>
              </a:ext>
            </a:extLst>
          </p:cNvPr>
          <p:cNvSpPr txBox="1"/>
          <p:nvPr/>
        </p:nvSpPr>
        <p:spPr>
          <a:xfrm>
            <a:off x="4798746" y="2769284"/>
            <a:ext cx="40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“slip”, or zero tangential velocity at top and bottom; change to a wall for a duct entrance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554B0-1B8A-504C-9159-C51F494833A3}"/>
              </a:ext>
            </a:extLst>
          </p:cNvPr>
          <p:cNvSpPr txBox="1"/>
          <p:nvPr/>
        </p:nvSpPr>
        <p:spPr>
          <a:xfrm>
            <a:off x="268089" y="3433698"/>
            <a:ext cx="4265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- </a:t>
            </a:r>
            <a:r>
              <a:rPr lang="en-US" sz="1400" dirty="0" err="1">
                <a:latin typeface="Courier" pitchFamily="2" charset="0"/>
              </a:rPr>
              <a:t>wall_boundary_condition</a:t>
            </a:r>
            <a:r>
              <a:rPr lang="en-US" sz="1400" dirty="0">
                <a:latin typeface="Courier" pitchFamily="2" charset="0"/>
              </a:rPr>
              <a:t>: </a:t>
            </a:r>
            <a:r>
              <a:rPr lang="en-US" sz="1400" dirty="0" err="1">
                <a:latin typeface="Courier" pitchFamily="2" charset="0"/>
              </a:rPr>
              <a:t>bc_cylinder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target_name</a:t>
            </a:r>
            <a:r>
              <a:rPr lang="en-US" sz="1400" dirty="0">
                <a:latin typeface="Courier" pitchFamily="2" charset="0"/>
              </a:rPr>
              <a:t>: Cylinder</a:t>
            </a:r>
          </a:p>
          <a:p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wall_user_data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velocity: [0.0,0.0]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mixture_fraction</a:t>
            </a:r>
            <a:r>
              <a:rPr lang="en-US" sz="1400" dirty="0">
                <a:latin typeface="Courier" pitchFamily="2" charset="0"/>
              </a:rPr>
              <a:t>: 1.0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D36A7-65E0-974E-80C0-B0AF88325D2C}"/>
              </a:ext>
            </a:extLst>
          </p:cNvPr>
          <p:cNvSpPr txBox="1"/>
          <p:nvPr/>
        </p:nvSpPr>
        <p:spPr>
          <a:xfrm>
            <a:off x="3297140" y="4079011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velocity; change to rotating via user function?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46AF7-50F3-194B-9C2E-4431CE5C8CBC}"/>
              </a:ext>
            </a:extLst>
          </p:cNvPr>
          <p:cNvSpPr txBox="1"/>
          <p:nvPr/>
        </p:nvSpPr>
        <p:spPr>
          <a:xfrm>
            <a:off x="268089" y="4768139"/>
            <a:ext cx="38363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﻿</a:t>
            </a:r>
            <a:r>
              <a:rPr lang="en-US" sz="1400" dirty="0" err="1">
                <a:latin typeface="Courier" pitchFamily="2" charset="0"/>
              </a:rPr>
              <a:t>Time_Integrators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- </a:t>
            </a:r>
            <a:r>
              <a:rPr lang="en-US" sz="1400" dirty="0" err="1">
                <a:latin typeface="Courier" pitchFamily="2" charset="0"/>
              </a:rPr>
              <a:t>StandardTimeIntegrator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  name: ti_1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start_time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termination_step_count</a:t>
            </a:r>
            <a:r>
              <a:rPr lang="en-US" sz="1400" dirty="0">
                <a:latin typeface="Courier" pitchFamily="2" charset="0"/>
              </a:rPr>
              <a:t>: 2000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</a:t>
            </a:r>
            <a:r>
              <a:rPr lang="en-US" sz="1400" dirty="0">
                <a:latin typeface="Courier" pitchFamily="2" charset="0"/>
              </a:rPr>
              <a:t>: 1.0e-3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time_stepping_type</a:t>
            </a:r>
            <a:r>
              <a:rPr lang="en-US" sz="1400" dirty="0">
                <a:latin typeface="Courier" pitchFamily="2" charset="0"/>
              </a:rPr>
              <a:t>: adaptive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time_step_count</a:t>
            </a:r>
            <a:r>
              <a:rPr lang="en-US" sz="1400" dirty="0">
                <a:latin typeface="Courier" pitchFamily="2" charset="0"/>
              </a:rPr>
              <a:t>: 0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second_order_accuracy</a:t>
            </a:r>
            <a:r>
              <a:rPr lang="en-US" sz="1400" dirty="0">
                <a:latin typeface="Courier" pitchFamily="2" charset="0"/>
              </a:rPr>
              <a:t>: 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4EBD-5BFB-6848-BE4D-6325447113D8}"/>
              </a:ext>
            </a:extLst>
          </p:cNvPr>
          <p:cNvSpPr txBox="1"/>
          <p:nvPr/>
        </p:nvSpPr>
        <p:spPr>
          <a:xfrm>
            <a:off x="4387887" y="5889172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second_order_accuracy</a:t>
            </a:r>
            <a:r>
              <a:rPr lang="en-US" dirty="0"/>
              <a:t>: yes/no</a:t>
            </a:r>
          </a:p>
        </p:txBody>
      </p:sp>
    </p:spTree>
    <p:extLst>
      <p:ext uri="{BB962C8B-B14F-4D97-AF65-F5344CB8AC3E}">
        <p14:creationId xmlns:p14="http://schemas.microsoft.com/office/powerpoint/2010/main" val="3491807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Configurations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1F3E678-78F7-264F-A21D-A0E8F605E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86" y="1441700"/>
            <a:ext cx="5109900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laminar_schmidt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0.9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tanh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1000.0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100.0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F20DD-7A74-654F-AE71-4D20E0E2F67A}"/>
              </a:ext>
            </a:extLst>
          </p:cNvPr>
          <p:cNvSpPr txBox="1"/>
          <p:nvPr/>
        </p:nvSpPr>
        <p:spPr>
          <a:xfrm>
            <a:off x="1873985" y="1356336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Upwind using projected nodal gradients is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9F4B-3B9C-EE4E-B03C-495316AE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6879"/>
          <a:stretch/>
        </p:blipFill>
        <p:spPr>
          <a:xfrm>
            <a:off x="3418115" y="2177064"/>
            <a:ext cx="1850571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1B04-06AA-284B-AD9E-B3803526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29000"/>
            <a:ext cx="4168510" cy="2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94973C-62CC-104A-95A0-69CAE0676644}"/>
              </a:ext>
            </a:extLst>
          </p:cNvPr>
          <p:cNvCxnSpPr>
            <a:cxnSpLocks/>
            <a:endCxn id="177" idx="6"/>
          </p:cNvCxnSpPr>
          <p:nvPr/>
        </p:nvCxnSpPr>
        <p:spPr>
          <a:xfrm flipV="1">
            <a:off x="4365506" y="4526937"/>
            <a:ext cx="473558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C687C19-A560-BA4C-9AEB-9F417E50F242}"/>
              </a:ext>
            </a:extLst>
          </p:cNvPr>
          <p:cNvCxnSpPr>
            <a:cxnSpLocks/>
          </p:cNvCxnSpPr>
          <p:nvPr/>
        </p:nvCxnSpPr>
        <p:spPr>
          <a:xfrm flipV="1">
            <a:off x="3668823" y="4200364"/>
            <a:ext cx="178308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A2A4DC7-6DE1-6945-913E-9BAD52D32908}"/>
              </a:ext>
            </a:extLst>
          </p:cNvPr>
          <p:cNvCxnSpPr>
            <a:cxnSpLocks/>
          </p:cNvCxnSpPr>
          <p:nvPr/>
        </p:nvCxnSpPr>
        <p:spPr>
          <a:xfrm flipV="1">
            <a:off x="3461993" y="3797591"/>
            <a:ext cx="2423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7D1101E1-B54F-114E-85EC-0F6534BDDE64}"/>
              </a:ext>
            </a:extLst>
          </p:cNvPr>
          <p:cNvCxnSpPr>
            <a:cxnSpLocks/>
          </p:cNvCxnSpPr>
          <p:nvPr/>
        </p:nvCxnSpPr>
        <p:spPr>
          <a:xfrm flipV="1">
            <a:off x="3037757" y="3395470"/>
            <a:ext cx="329184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916E490-0959-AF45-82E7-DECF2D667FAC}"/>
              </a:ext>
            </a:extLst>
          </p:cNvPr>
          <p:cNvCxnSpPr>
            <a:cxnSpLocks/>
          </p:cNvCxnSpPr>
          <p:nvPr/>
        </p:nvCxnSpPr>
        <p:spPr>
          <a:xfrm flipV="1">
            <a:off x="2798271" y="3003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8895EFD-FEBB-4746-95DD-7709354223F7}"/>
              </a:ext>
            </a:extLst>
          </p:cNvPr>
          <p:cNvCxnSpPr>
            <a:cxnSpLocks/>
          </p:cNvCxnSpPr>
          <p:nvPr/>
        </p:nvCxnSpPr>
        <p:spPr>
          <a:xfrm flipV="1">
            <a:off x="2787381" y="2622584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03169B4-0F01-EF46-98EC-B5A731DF46B4}"/>
              </a:ext>
            </a:extLst>
          </p:cNvPr>
          <p:cNvCxnSpPr>
            <a:cxnSpLocks/>
          </p:cNvCxnSpPr>
          <p:nvPr/>
        </p:nvCxnSpPr>
        <p:spPr>
          <a:xfrm flipV="1">
            <a:off x="2787377" y="2219809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168177E-F56F-0747-86F9-1A26A75E4988}"/>
              </a:ext>
            </a:extLst>
          </p:cNvPr>
          <p:cNvCxnSpPr>
            <a:cxnSpLocks/>
          </p:cNvCxnSpPr>
          <p:nvPr/>
        </p:nvCxnSpPr>
        <p:spPr>
          <a:xfrm flipV="1">
            <a:off x="2798259" y="1827917"/>
            <a:ext cx="3566160" cy="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9553282-03A6-DB44-9933-FA1DEF2B4E12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3289662" y="1426837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88683B3-18E8-894D-B5E5-163C364DCDE8}"/>
              </a:ext>
            </a:extLst>
          </p:cNvPr>
          <p:cNvCxnSpPr>
            <a:cxnSpLocks/>
          </p:cNvCxnSpPr>
          <p:nvPr/>
        </p:nvCxnSpPr>
        <p:spPr>
          <a:xfrm>
            <a:off x="4802775" y="1426833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2AAD995-615B-8146-BA24-7121F80CDF8B}"/>
              </a:ext>
            </a:extLst>
          </p:cNvPr>
          <p:cNvCxnSpPr>
            <a:cxnSpLocks/>
            <a:endCxn id="88" idx="4"/>
          </p:cNvCxnSpPr>
          <p:nvPr/>
        </p:nvCxnSpPr>
        <p:spPr>
          <a:xfrm flipH="1">
            <a:off x="2801257" y="1790693"/>
            <a:ext cx="8710" cy="125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E645F39-43AD-284A-BDD1-188E501F4F42}"/>
              </a:ext>
            </a:extLst>
          </p:cNvPr>
          <p:cNvCxnSpPr>
            <a:cxnSpLocks/>
            <a:endCxn id="109" idx="4"/>
          </p:cNvCxnSpPr>
          <p:nvPr/>
        </p:nvCxnSpPr>
        <p:spPr>
          <a:xfrm>
            <a:off x="3022600" y="1821258"/>
            <a:ext cx="0" cy="16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750D743-5A8F-D84E-803D-3D8B534C62A5}"/>
              </a:ext>
            </a:extLst>
          </p:cNvPr>
          <p:cNvCxnSpPr>
            <a:cxnSpLocks/>
          </p:cNvCxnSpPr>
          <p:nvPr/>
        </p:nvCxnSpPr>
        <p:spPr>
          <a:xfrm flipH="1">
            <a:off x="3233386" y="1429371"/>
            <a:ext cx="0" cy="200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F21D29E-071E-C54A-A8C1-A3AD984D41D0}"/>
              </a:ext>
            </a:extLst>
          </p:cNvPr>
          <p:cNvCxnSpPr>
            <a:cxnSpLocks/>
          </p:cNvCxnSpPr>
          <p:nvPr/>
        </p:nvCxnSpPr>
        <p:spPr>
          <a:xfrm flipH="1">
            <a:off x="3454729" y="1418482"/>
            <a:ext cx="0" cy="23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97883AB-EAB4-2049-A5C0-E400FC0675B6}"/>
              </a:ext>
            </a:extLst>
          </p:cNvPr>
          <p:cNvCxnSpPr>
            <a:cxnSpLocks/>
            <a:endCxn id="152" idx="4"/>
          </p:cNvCxnSpPr>
          <p:nvPr/>
        </p:nvCxnSpPr>
        <p:spPr>
          <a:xfrm flipH="1">
            <a:off x="3686629" y="142936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2AC92C1-90E1-6442-ACA3-1647A9474148}"/>
              </a:ext>
            </a:extLst>
          </p:cNvPr>
          <p:cNvCxnSpPr>
            <a:cxnSpLocks/>
          </p:cNvCxnSpPr>
          <p:nvPr/>
        </p:nvCxnSpPr>
        <p:spPr>
          <a:xfrm flipH="1">
            <a:off x="3904345" y="1418477"/>
            <a:ext cx="0" cy="280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7F00F19-D070-4145-84BF-F9F31B45E04C}"/>
              </a:ext>
            </a:extLst>
          </p:cNvPr>
          <p:cNvCxnSpPr>
            <a:cxnSpLocks/>
            <a:endCxn id="154" idx="3"/>
          </p:cNvCxnSpPr>
          <p:nvPr/>
        </p:nvCxnSpPr>
        <p:spPr>
          <a:xfrm flipH="1">
            <a:off x="4096986" y="1451131"/>
            <a:ext cx="0" cy="27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565DB39-8AC6-5E47-890E-943AA7D2970C}"/>
              </a:ext>
            </a:extLst>
          </p:cNvPr>
          <p:cNvCxnSpPr>
            <a:cxnSpLocks/>
          </p:cNvCxnSpPr>
          <p:nvPr/>
        </p:nvCxnSpPr>
        <p:spPr>
          <a:xfrm flipH="1">
            <a:off x="4350987" y="1429355"/>
            <a:ext cx="0" cy="312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A4112B9-3993-6243-8DEF-72400F8639CA}"/>
              </a:ext>
            </a:extLst>
          </p:cNvPr>
          <p:cNvCxnSpPr>
            <a:cxnSpLocks/>
          </p:cNvCxnSpPr>
          <p:nvPr/>
        </p:nvCxnSpPr>
        <p:spPr>
          <a:xfrm flipH="1">
            <a:off x="4568700" y="1832133"/>
            <a:ext cx="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E1DFBD3-7D91-5445-879A-011E3B6F0A4A}"/>
              </a:ext>
            </a:extLst>
          </p:cNvPr>
          <p:cNvCxnSpPr>
            <a:cxnSpLocks/>
            <a:endCxn id="177" idx="4"/>
          </p:cNvCxnSpPr>
          <p:nvPr/>
        </p:nvCxnSpPr>
        <p:spPr>
          <a:xfrm>
            <a:off x="4786416" y="1418476"/>
            <a:ext cx="0" cy="31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04FFFE7-6835-6442-9290-F8E4BCB39F32}"/>
              </a:ext>
            </a:extLst>
          </p:cNvPr>
          <p:cNvCxnSpPr>
            <a:cxnSpLocks/>
          </p:cNvCxnSpPr>
          <p:nvPr/>
        </p:nvCxnSpPr>
        <p:spPr>
          <a:xfrm>
            <a:off x="5015018" y="1429358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F4AE244-1581-654F-A7D8-3FF1E9B0510A}"/>
              </a:ext>
            </a:extLst>
          </p:cNvPr>
          <p:cNvCxnSpPr>
            <a:cxnSpLocks/>
          </p:cNvCxnSpPr>
          <p:nvPr/>
        </p:nvCxnSpPr>
        <p:spPr>
          <a:xfrm>
            <a:off x="5232734" y="144024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C7950D4-6BC3-DF41-A217-755358558703}"/>
              </a:ext>
            </a:extLst>
          </p:cNvPr>
          <p:cNvCxnSpPr>
            <a:cxnSpLocks/>
          </p:cNvCxnSpPr>
          <p:nvPr/>
        </p:nvCxnSpPr>
        <p:spPr>
          <a:xfrm>
            <a:off x="5450447" y="1440237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F908CAC-6540-A249-9C51-DE1949284A79}"/>
              </a:ext>
            </a:extLst>
          </p:cNvPr>
          <p:cNvCxnSpPr>
            <a:cxnSpLocks/>
          </p:cNvCxnSpPr>
          <p:nvPr/>
        </p:nvCxnSpPr>
        <p:spPr>
          <a:xfrm>
            <a:off x="5679046" y="1440236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934423F-72CB-424F-8C51-AFD5F731DE56}"/>
              </a:ext>
            </a:extLst>
          </p:cNvPr>
          <p:cNvCxnSpPr>
            <a:cxnSpLocks/>
          </p:cNvCxnSpPr>
          <p:nvPr/>
        </p:nvCxnSpPr>
        <p:spPr>
          <a:xfrm>
            <a:off x="5907648" y="14184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B0BD81B-C596-5D48-BADC-11AE05E9D670}"/>
              </a:ext>
            </a:extLst>
          </p:cNvPr>
          <p:cNvCxnSpPr>
            <a:cxnSpLocks/>
          </p:cNvCxnSpPr>
          <p:nvPr/>
        </p:nvCxnSpPr>
        <p:spPr>
          <a:xfrm>
            <a:off x="6121402" y="1827704"/>
            <a:ext cx="3961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00284B9-CDD4-B04F-99B8-E5C0BC13650C}"/>
              </a:ext>
            </a:extLst>
          </p:cNvPr>
          <p:cNvCxnSpPr>
            <a:cxnSpLocks/>
            <a:endCxn id="124" idx="4"/>
          </p:cNvCxnSpPr>
          <p:nvPr/>
        </p:nvCxnSpPr>
        <p:spPr>
          <a:xfrm flipH="1">
            <a:off x="6342745" y="1827710"/>
            <a:ext cx="7260" cy="1621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[Structured Mesh] over Heart Domain, </a:t>
            </a:r>
            <a:r>
              <a:rPr lang="en-US" dirty="0">
                <a:latin typeface="Symbol" pitchFamily="2" charset="2"/>
              </a:rPr>
              <a:t>W; 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8" name="Text Placeholder 4">
            <a:extLst>
              <a:ext uri="{FF2B5EF4-FFF2-40B4-BE49-F238E27FC236}">
                <a16:creationId xmlns:a16="http://schemas.microsoft.com/office/drawing/2014/main" id="{DCBD1DAC-8644-2A42-ADA0-CAE02E707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4864651"/>
            <a:ext cx="8157899" cy="199334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Notes: Geometry is: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4C6662-3E2A-934A-ADDB-A54FAD498F76}"/>
              </a:ext>
            </a:extLst>
          </p:cNvPr>
          <p:cNvSpPr/>
          <p:nvPr/>
        </p:nvSpPr>
        <p:spPr>
          <a:xfrm>
            <a:off x="319822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2105D0-5DE2-4441-A19A-687081BD46F8}"/>
              </a:ext>
            </a:extLst>
          </p:cNvPr>
          <p:cNvSpPr/>
          <p:nvPr/>
        </p:nvSpPr>
        <p:spPr>
          <a:xfrm>
            <a:off x="341956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11E78-5EB5-0549-A061-863D1AB56803}"/>
              </a:ext>
            </a:extLst>
          </p:cNvPr>
          <p:cNvSpPr/>
          <p:nvPr/>
        </p:nvSpPr>
        <p:spPr>
          <a:xfrm>
            <a:off x="364090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E8F0F-7C23-8E45-AF8D-2253565DCF97}"/>
              </a:ext>
            </a:extLst>
          </p:cNvPr>
          <p:cNvSpPr/>
          <p:nvPr/>
        </p:nvSpPr>
        <p:spPr>
          <a:xfrm>
            <a:off x="3862252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CD68C-AA43-A14E-898D-08EA61634D17}"/>
              </a:ext>
            </a:extLst>
          </p:cNvPr>
          <p:cNvSpPr/>
          <p:nvPr/>
        </p:nvSpPr>
        <p:spPr>
          <a:xfrm>
            <a:off x="4083595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DC50CC-4589-7F41-93C9-1767F270C4DA}"/>
              </a:ext>
            </a:extLst>
          </p:cNvPr>
          <p:cNvSpPr/>
          <p:nvPr/>
        </p:nvSpPr>
        <p:spPr>
          <a:xfrm>
            <a:off x="4304938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BDC1AC-B416-D948-8D6D-613B08BBCA04}"/>
              </a:ext>
            </a:extLst>
          </p:cNvPr>
          <p:cNvSpPr/>
          <p:nvPr/>
        </p:nvSpPr>
        <p:spPr>
          <a:xfrm>
            <a:off x="4747624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DE759-A11C-0546-B0BE-FC394387BDBC}"/>
              </a:ext>
            </a:extLst>
          </p:cNvPr>
          <p:cNvSpPr/>
          <p:nvPr/>
        </p:nvSpPr>
        <p:spPr>
          <a:xfrm>
            <a:off x="4968967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F1EC0-8DE5-4542-A3F0-B50AC5A0E077}"/>
              </a:ext>
            </a:extLst>
          </p:cNvPr>
          <p:cNvSpPr/>
          <p:nvPr/>
        </p:nvSpPr>
        <p:spPr>
          <a:xfrm>
            <a:off x="5190310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354ED-A6A1-0E4A-9CAA-4E304F122B0A}"/>
              </a:ext>
            </a:extLst>
          </p:cNvPr>
          <p:cNvSpPr/>
          <p:nvPr/>
        </p:nvSpPr>
        <p:spPr>
          <a:xfrm>
            <a:off x="5411653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59D615-1D66-7E4D-8E87-7D74A12441FF}"/>
              </a:ext>
            </a:extLst>
          </p:cNvPr>
          <p:cNvSpPr/>
          <p:nvPr/>
        </p:nvSpPr>
        <p:spPr>
          <a:xfrm>
            <a:off x="5632996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7CD9B2-C907-CB41-B5DA-2F9806EC7F4A}"/>
              </a:ext>
            </a:extLst>
          </p:cNvPr>
          <p:cNvSpPr/>
          <p:nvPr/>
        </p:nvSpPr>
        <p:spPr>
          <a:xfrm>
            <a:off x="5854339" y="138792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25F075-6E23-EE4F-A4BC-FC4D272B8066}"/>
              </a:ext>
            </a:extLst>
          </p:cNvPr>
          <p:cNvSpPr/>
          <p:nvPr/>
        </p:nvSpPr>
        <p:spPr>
          <a:xfrm>
            <a:off x="275553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B06376-B4CB-C646-883D-96CEAB3C01A2}"/>
              </a:ext>
            </a:extLst>
          </p:cNvPr>
          <p:cNvSpPr/>
          <p:nvPr/>
        </p:nvSpPr>
        <p:spPr>
          <a:xfrm>
            <a:off x="297688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49C407-736D-5140-8A13-92BC085EBB29}"/>
              </a:ext>
            </a:extLst>
          </p:cNvPr>
          <p:cNvSpPr/>
          <p:nvPr/>
        </p:nvSpPr>
        <p:spPr>
          <a:xfrm>
            <a:off x="319822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41B59E-F958-F741-90A6-84183BCDF3F9}"/>
              </a:ext>
            </a:extLst>
          </p:cNvPr>
          <p:cNvSpPr/>
          <p:nvPr/>
        </p:nvSpPr>
        <p:spPr>
          <a:xfrm>
            <a:off x="341956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48BCD9-A5E1-7540-AB23-8C8915E41D7E}"/>
              </a:ext>
            </a:extLst>
          </p:cNvPr>
          <p:cNvSpPr/>
          <p:nvPr/>
        </p:nvSpPr>
        <p:spPr>
          <a:xfrm>
            <a:off x="364090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72A1DD-FFB3-334B-9AFF-5FF668B02AEA}"/>
              </a:ext>
            </a:extLst>
          </p:cNvPr>
          <p:cNvSpPr/>
          <p:nvPr/>
        </p:nvSpPr>
        <p:spPr>
          <a:xfrm>
            <a:off x="386225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ACCF8-6B5B-7342-B63E-0960AE1CCE57}"/>
              </a:ext>
            </a:extLst>
          </p:cNvPr>
          <p:cNvSpPr/>
          <p:nvPr/>
        </p:nvSpPr>
        <p:spPr>
          <a:xfrm>
            <a:off x="408359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B90196-32FC-C14A-85F9-FA0403866822}"/>
              </a:ext>
            </a:extLst>
          </p:cNvPr>
          <p:cNvSpPr/>
          <p:nvPr/>
        </p:nvSpPr>
        <p:spPr>
          <a:xfrm>
            <a:off x="4304938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230D6A-AD88-3247-BD60-8B221A10BCF5}"/>
              </a:ext>
            </a:extLst>
          </p:cNvPr>
          <p:cNvSpPr/>
          <p:nvPr/>
        </p:nvSpPr>
        <p:spPr>
          <a:xfrm>
            <a:off x="4526281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D83119-C80E-4C4A-BF8D-217FFD6185CB}"/>
              </a:ext>
            </a:extLst>
          </p:cNvPr>
          <p:cNvSpPr/>
          <p:nvPr/>
        </p:nvSpPr>
        <p:spPr>
          <a:xfrm>
            <a:off x="4747624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A12C47-7F8F-9946-884C-5FC517A86200}"/>
              </a:ext>
            </a:extLst>
          </p:cNvPr>
          <p:cNvSpPr/>
          <p:nvPr/>
        </p:nvSpPr>
        <p:spPr>
          <a:xfrm>
            <a:off x="4968967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9E7AF9-48B6-D542-91B6-68C7E1794FDD}"/>
              </a:ext>
            </a:extLst>
          </p:cNvPr>
          <p:cNvSpPr/>
          <p:nvPr/>
        </p:nvSpPr>
        <p:spPr>
          <a:xfrm>
            <a:off x="5190310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B9C136-8242-6C43-88A8-450A96BFE32A}"/>
              </a:ext>
            </a:extLst>
          </p:cNvPr>
          <p:cNvSpPr/>
          <p:nvPr/>
        </p:nvSpPr>
        <p:spPr>
          <a:xfrm>
            <a:off x="5411653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BD285-18E3-414C-8F82-37F6B3E514CC}"/>
              </a:ext>
            </a:extLst>
          </p:cNvPr>
          <p:cNvSpPr/>
          <p:nvPr/>
        </p:nvSpPr>
        <p:spPr>
          <a:xfrm>
            <a:off x="5632996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354453-ECED-1247-A74F-FE4AC673A269}"/>
              </a:ext>
            </a:extLst>
          </p:cNvPr>
          <p:cNvSpPr/>
          <p:nvPr/>
        </p:nvSpPr>
        <p:spPr>
          <a:xfrm>
            <a:off x="5854339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10655F-2A3B-BA47-8473-F9692289615C}"/>
              </a:ext>
            </a:extLst>
          </p:cNvPr>
          <p:cNvSpPr/>
          <p:nvPr/>
        </p:nvSpPr>
        <p:spPr>
          <a:xfrm>
            <a:off x="6075682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E4615-FC4F-C047-A00C-B0D7EA1E57DD}"/>
              </a:ext>
            </a:extLst>
          </p:cNvPr>
          <p:cNvSpPr/>
          <p:nvPr/>
        </p:nvSpPr>
        <p:spPr>
          <a:xfrm>
            <a:off x="6297025" y="179069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12C4F-3342-9149-AA54-840BF72AE002}"/>
              </a:ext>
            </a:extLst>
          </p:cNvPr>
          <p:cNvSpPr/>
          <p:nvPr/>
        </p:nvSpPr>
        <p:spPr>
          <a:xfrm>
            <a:off x="275553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DD335F-28D0-5842-8E42-91DC8944D066}"/>
              </a:ext>
            </a:extLst>
          </p:cNvPr>
          <p:cNvSpPr/>
          <p:nvPr/>
        </p:nvSpPr>
        <p:spPr>
          <a:xfrm>
            <a:off x="297688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1B7277-FA50-B243-9E18-B6817190A859}"/>
              </a:ext>
            </a:extLst>
          </p:cNvPr>
          <p:cNvSpPr/>
          <p:nvPr/>
        </p:nvSpPr>
        <p:spPr>
          <a:xfrm>
            <a:off x="319822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851049D-4334-F04B-B71B-CF8BCBE64024}"/>
              </a:ext>
            </a:extLst>
          </p:cNvPr>
          <p:cNvSpPr/>
          <p:nvPr/>
        </p:nvSpPr>
        <p:spPr>
          <a:xfrm>
            <a:off x="341956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4575E-8801-4C4E-9141-2686D050598D}"/>
              </a:ext>
            </a:extLst>
          </p:cNvPr>
          <p:cNvSpPr/>
          <p:nvPr/>
        </p:nvSpPr>
        <p:spPr>
          <a:xfrm>
            <a:off x="364090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BFA667-71B8-E94A-AE2F-41FE0105A351}"/>
              </a:ext>
            </a:extLst>
          </p:cNvPr>
          <p:cNvSpPr/>
          <p:nvPr/>
        </p:nvSpPr>
        <p:spPr>
          <a:xfrm>
            <a:off x="386225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61D80B-DF7B-F742-B85D-9C67711A32B3}"/>
              </a:ext>
            </a:extLst>
          </p:cNvPr>
          <p:cNvSpPr/>
          <p:nvPr/>
        </p:nvSpPr>
        <p:spPr>
          <a:xfrm>
            <a:off x="408359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07B482-5C7C-8445-B1C6-CAC0F5AF441A}"/>
              </a:ext>
            </a:extLst>
          </p:cNvPr>
          <p:cNvSpPr/>
          <p:nvPr/>
        </p:nvSpPr>
        <p:spPr>
          <a:xfrm>
            <a:off x="4304938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B6AEE4-77C9-9942-B1D2-9B00928F9895}"/>
              </a:ext>
            </a:extLst>
          </p:cNvPr>
          <p:cNvSpPr/>
          <p:nvPr/>
        </p:nvSpPr>
        <p:spPr>
          <a:xfrm>
            <a:off x="4526281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2EA1DF-4DA8-AB4A-BD03-27BE8E7E7B9F}"/>
              </a:ext>
            </a:extLst>
          </p:cNvPr>
          <p:cNvSpPr/>
          <p:nvPr/>
        </p:nvSpPr>
        <p:spPr>
          <a:xfrm>
            <a:off x="4747624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23E8C3-58BF-BA4C-B986-E0E15F04E3CE}"/>
              </a:ext>
            </a:extLst>
          </p:cNvPr>
          <p:cNvSpPr/>
          <p:nvPr/>
        </p:nvSpPr>
        <p:spPr>
          <a:xfrm>
            <a:off x="4968967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4B7D25-2190-554D-9640-93FB62DD465F}"/>
              </a:ext>
            </a:extLst>
          </p:cNvPr>
          <p:cNvSpPr/>
          <p:nvPr/>
        </p:nvSpPr>
        <p:spPr>
          <a:xfrm>
            <a:off x="5190310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E28E891-792A-D748-A855-313EAC272905}"/>
              </a:ext>
            </a:extLst>
          </p:cNvPr>
          <p:cNvSpPr/>
          <p:nvPr/>
        </p:nvSpPr>
        <p:spPr>
          <a:xfrm>
            <a:off x="5411653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7FC25-0314-CA49-9612-D22448D4524A}"/>
              </a:ext>
            </a:extLst>
          </p:cNvPr>
          <p:cNvSpPr/>
          <p:nvPr/>
        </p:nvSpPr>
        <p:spPr>
          <a:xfrm>
            <a:off x="5632996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83EFEA-081C-3F4C-8E97-001DBB55F752}"/>
              </a:ext>
            </a:extLst>
          </p:cNvPr>
          <p:cNvSpPr/>
          <p:nvPr/>
        </p:nvSpPr>
        <p:spPr>
          <a:xfrm>
            <a:off x="5854339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1FC0CE-98D2-0542-9730-9D892C6D55B1}"/>
              </a:ext>
            </a:extLst>
          </p:cNvPr>
          <p:cNvSpPr/>
          <p:nvPr/>
        </p:nvSpPr>
        <p:spPr>
          <a:xfrm>
            <a:off x="6075682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3E522A-60EC-E949-9604-E528C746E031}"/>
              </a:ext>
            </a:extLst>
          </p:cNvPr>
          <p:cNvSpPr/>
          <p:nvPr/>
        </p:nvSpPr>
        <p:spPr>
          <a:xfrm>
            <a:off x="6297025" y="217169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590659-34A2-F345-80B8-4C90538632DB}"/>
              </a:ext>
            </a:extLst>
          </p:cNvPr>
          <p:cNvSpPr/>
          <p:nvPr/>
        </p:nvSpPr>
        <p:spPr>
          <a:xfrm>
            <a:off x="275553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B15A1D-A577-8E46-A742-6AD48BA4E9DC}"/>
              </a:ext>
            </a:extLst>
          </p:cNvPr>
          <p:cNvSpPr/>
          <p:nvPr/>
        </p:nvSpPr>
        <p:spPr>
          <a:xfrm>
            <a:off x="297688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D884FF4-D7D5-674E-AEB5-E4573786A47C}"/>
              </a:ext>
            </a:extLst>
          </p:cNvPr>
          <p:cNvSpPr/>
          <p:nvPr/>
        </p:nvSpPr>
        <p:spPr>
          <a:xfrm>
            <a:off x="319822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262FA-C989-0041-B84D-D4A916A4F7AF}"/>
              </a:ext>
            </a:extLst>
          </p:cNvPr>
          <p:cNvSpPr/>
          <p:nvPr/>
        </p:nvSpPr>
        <p:spPr>
          <a:xfrm>
            <a:off x="341956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CDBD86-DE1A-EB46-B4B7-570C0DFFDC3D}"/>
              </a:ext>
            </a:extLst>
          </p:cNvPr>
          <p:cNvSpPr/>
          <p:nvPr/>
        </p:nvSpPr>
        <p:spPr>
          <a:xfrm>
            <a:off x="364090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72F7165-E373-014A-B456-C3A16B579145}"/>
              </a:ext>
            </a:extLst>
          </p:cNvPr>
          <p:cNvSpPr/>
          <p:nvPr/>
        </p:nvSpPr>
        <p:spPr>
          <a:xfrm>
            <a:off x="386225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85EBF-C2D6-784A-A9B7-088B84D35C49}"/>
              </a:ext>
            </a:extLst>
          </p:cNvPr>
          <p:cNvSpPr/>
          <p:nvPr/>
        </p:nvSpPr>
        <p:spPr>
          <a:xfrm>
            <a:off x="408359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EF37BC-7CA7-FE47-9BDE-DEC20633982A}"/>
              </a:ext>
            </a:extLst>
          </p:cNvPr>
          <p:cNvSpPr/>
          <p:nvPr/>
        </p:nvSpPr>
        <p:spPr>
          <a:xfrm>
            <a:off x="4304938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53AB66E-7C21-F749-9555-FE991B7A0719}"/>
              </a:ext>
            </a:extLst>
          </p:cNvPr>
          <p:cNvSpPr/>
          <p:nvPr/>
        </p:nvSpPr>
        <p:spPr>
          <a:xfrm>
            <a:off x="4526281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B16BEBF-BC72-A94B-A50A-07E3F017B9EB}"/>
              </a:ext>
            </a:extLst>
          </p:cNvPr>
          <p:cNvSpPr/>
          <p:nvPr/>
        </p:nvSpPr>
        <p:spPr>
          <a:xfrm>
            <a:off x="4747624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CC5F93-0D51-5149-80CB-50734E120E88}"/>
              </a:ext>
            </a:extLst>
          </p:cNvPr>
          <p:cNvSpPr/>
          <p:nvPr/>
        </p:nvSpPr>
        <p:spPr>
          <a:xfrm>
            <a:off x="4968967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F391E7E-E309-B347-8EF5-F6148D408F96}"/>
              </a:ext>
            </a:extLst>
          </p:cNvPr>
          <p:cNvSpPr/>
          <p:nvPr/>
        </p:nvSpPr>
        <p:spPr>
          <a:xfrm>
            <a:off x="5190310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12C305-DB4C-B64F-A21E-DAE56C852963}"/>
              </a:ext>
            </a:extLst>
          </p:cNvPr>
          <p:cNvSpPr/>
          <p:nvPr/>
        </p:nvSpPr>
        <p:spPr>
          <a:xfrm>
            <a:off x="5411653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0E91ED7-EDD0-5648-955D-E1E4C3D85E0C}"/>
              </a:ext>
            </a:extLst>
          </p:cNvPr>
          <p:cNvSpPr/>
          <p:nvPr/>
        </p:nvSpPr>
        <p:spPr>
          <a:xfrm>
            <a:off x="5632996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5D2C23-84DA-2E49-94E1-3CEDDDECD9BD}"/>
              </a:ext>
            </a:extLst>
          </p:cNvPr>
          <p:cNvSpPr/>
          <p:nvPr/>
        </p:nvSpPr>
        <p:spPr>
          <a:xfrm>
            <a:off x="5854339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7AF855-6018-7C48-AA82-E51E0A8DD521}"/>
              </a:ext>
            </a:extLst>
          </p:cNvPr>
          <p:cNvSpPr/>
          <p:nvPr/>
        </p:nvSpPr>
        <p:spPr>
          <a:xfrm>
            <a:off x="6075682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51C75CC-9342-2146-856C-4CE33E59BCCF}"/>
              </a:ext>
            </a:extLst>
          </p:cNvPr>
          <p:cNvSpPr/>
          <p:nvPr/>
        </p:nvSpPr>
        <p:spPr>
          <a:xfrm>
            <a:off x="6297025" y="257446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763E37-BA81-3242-9241-187B4C714EA0}"/>
              </a:ext>
            </a:extLst>
          </p:cNvPr>
          <p:cNvSpPr/>
          <p:nvPr/>
        </p:nvSpPr>
        <p:spPr>
          <a:xfrm>
            <a:off x="275553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20192D-8964-434D-97BD-26059AF6DFF0}"/>
              </a:ext>
            </a:extLst>
          </p:cNvPr>
          <p:cNvSpPr/>
          <p:nvPr/>
        </p:nvSpPr>
        <p:spPr>
          <a:xfrm>
            <a:off x="297688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C6559-2587-0743-9C9D-7102DEB75E2E}"/>
              </a:ext>
            </a:extLst>
          </p:cNvPr>
          <p:cNvSpPr/>
          <p:nvPr/>
        </p:nvSpPr>
        <p:spPr>
          <a:xfrm>
            <a:off x="319822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F29E8B3-B8F0-3A40-8D4B-18743E372B52}"/>
              </a:ext>
            </a:extLst>
          </p:cNvPr>
          <p:cNvSpPr/>
          <p:nvPr/>
        </p:nvSpPr>
        <p:spPr>
          <a:xfrm>
            <a:off x="341956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BE75F1E-F29D-0F4D-B7AC-DCD46B9CA3AC}"/>
              </a:ext>
            </a:extLst>
          </p:cNvPr>
          <p:cNvSpPr/>
          <p:nvPr/>
        </p:nvSpPr>
        <p:spPr>
          <a:xfrm>
            <a:off x="364090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55A615-66C1-C440-841C-8FC84704AE1A}"/>
              </a:ext>
            </a:extLst>
          </p:cNvPr>
          <p:cNvSpPr/>
          <p:nvPr/>
        </p:nvSpPr>
        <p:spPr>
          <a:xfrm>
            <a:off x="386225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9ECFED-A52B-E84B-B7AD-DD59A37D5434}"/>
              </a:ext>
            </a:extLst>
          </p:cNvPr>
          <p:cNvSpPr/>
          <p:nvPr/>
        </p:nvSpPr>
        <p:spPr>
          <a:xfrm>
            <a:off x="408359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56AD0A-1708-104F-814E-18710984ACAB}"/>
              </a:ext>
            </a:extLst>
          </p:cNvPr>
          <p:cNvSpPr/>
          <p:nvPr/>
        </p:nvSpPr>
        <p:spPr>
          <a:xfrm>
            <a:off x="4304938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185480-52B4-E846-98EA-6FD19B7E6673}"/>
              </a:ext>
            </a:extLst>
          </p:cNvPr>
          <p:cNvSpPr/>
          <p:nvPr/>
        </p:nvSpPr>
        <p:spPr>
          <a:xfrm>
            <a:off x="4526281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AD9750B-944D-774F-B9F0-A184AD9131C4}"/>
              </a:ext>
            </a:extLst>
          </p:cNvPr>
          <p:cNvSpPr/>
          <p:nvPr/>
        </p:nvSpPr>
        <p:spPr>
          <a:xfrm>
            <a:off x="4747624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D29C0F5-BF39-9A4B-ABC6-5784BE26C4B2}"/>
              </a:ext>
            </a:extLst>
          </p:cNvPr>
          <p:cNvSpPr/>
          <p:nvPr/>
        </p:nvSpPr>
        <p:spPr>
          <a:xfrm>
            <a:off x="4968967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88B7A8-30AF-C244-A0A6-2F60D9500C13}"/>
              </a:ext>
            </a:extLst>
          </p:cNvPr>
          <p:cNvSpPr/>
          <p:nvPr/>
        </p:nvSpPr>
        <p:spPr>
          <a:xfrm>
            <a:off x="5190310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1E3AB8-998B-9B49-95BB-D27FCE08D063}"/>
              </a:ext>
            </a:extLst>
          </p:cNvPr>
          <p:cNvSpPr/>
          <p:nvPr/>
        </p:nvSpPr>
        <p:spPr>
          <a:xfrm>
            <a:off x="5411653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0467E9D-33B8-4C48-9F6E-3CD4E1C8D8E2}"/>
              </a:ext>
            </a:extLst>
          </p:cNvPr>
          <p:cNvSpPr/>
          <p:nvPr/>
        </p:nvSpPr>
        <p:spPr>
          <a:xfrm>
            <a:off x="5632996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C0CC841-DB4B-1345-9C34-B9D500EBAB78}"/>
              </a:ext>
            </a:extLst>
          </p:cNvPr>
          <p:cNvSpPr/>
          <p:nvPr/>
        </p:nvSpPr>
        <p:spPr>
          <a:xfrm>
            <a:off x="5854339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1DA6924-2EB7-5F42-B241-43E4B53162A0}"/>
              </a:ext>
            </a:extLst>
          </p:cNvPr>
          <p:cNvSpPr/>
          <p:nvPr/>
        </p:nvSpPr>
        <p:spPr>
          <a:xfrm>
            <a:off x="6075682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EDD4546-806F-5B4D-8517-32F206D562A3}"/>
              </a:ext>
            </a:extLst>
          </p:cNvPr>
          <p:cNvSpPr/>
          <p:nvPr/>
        </p:nvSpPr>
        <p:spPr>
          <a:xfrm>
            <a:off x="6297025" y="295546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4239A35-5478-774E-9A5E-FAD7907898C3}"/>
              </a:ext>
            </a:extLst>
          </p:cNvPr>
          <p:cNvSpPr/>
          <p:nvPr/>
        </p:nvSpPr>
        <p:spPr>
          <a:xfrm>
            <a:off x="297688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B76699D-CED2-EB4F-80BF-DC29E58A4E68}"/>
              </a:ext>
            </a:extLst>
          </p:cNvPr>
          <p:cNvSpPr/>
          <p:nvPr/>
        </p:nvSpPr>
        <p:spPr>
          <a:xfrm>
            <a:off x="319822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E0C7D1-C925-084A-9073-8C0EAC743B53}"/>
              </a:ext>
            </a:extLst>
          </p:cNvPr>
          <p:cNvSpPr/>
          <p:nvPr/>
        </p:nvSpPr>
        <p:spPr>
          <a:xfrm>
            <a:off x="341956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38DF2C-0B44-AB4E-85E7-8FB99A3980B3}"/>
              </a:ext>
            </a:extLst>
          </p:cNvPr>
          <p:cNvSpPr/>
          <p:nvPr/>
        </p:nvSpPr>
        <p:spPr>
          <a:xfrm>
            <a:off x="364090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B40B0B-8C04-AF41-BC27-0CF474A65C4B}"/>
              </a:ext>
            </a:extLst>
          </p:cNvPr>
          <p:cNvSpPr/>
          <p:nvPr/>
        </p:nvSpPr>
        <p:spPr>
          <a:xfrm>
            <a:off x="386225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8FB16B7-6657-3D42-85E5-8DF0ED97EFB1}"/>
              </a:ext>
            </a:extLst>
          </p:cNvPr>
          <p:cNvSpPr/>
          <p:nvPr/>
        </p:nvSpPr>
        <p:spPr>
          <a:xfrm>
            <a:off x="408359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3CA98AB-1D16-814A-9A4D-CBA61AB3CDF1}"/>
              </a:ext>
            </a:extLst>
          </p:cNvPr>
          <p:cNvSpPr/>
          <p:nvPr/>
        </p:nvSpPr>
        <p:spPr>
          <a:xfrm>
            <a:off x="4304938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128A1B-F8FA-784B-8109-33040FF9C96A}"/>
              </a:ext>
            </a:extLst>
          </p:cNvPr>
          <p:cNvSpPr/>
          <p:nvPr/>
        </p:nvSpPr>
        <p:spPr>
          <a:xfrm>
            <a:off x="4526281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39AF418-D2A0-F048-B0C1-F12C3EC2B882}"/>
              </a:ext>
            </a:extLst>
          </p:cNvPr>
          <p:cNvSpPr/>
          <p:nvPr/>
        </p:nvSpPr>
        <p:spPr>
          <a:xfrm>
            <a:off x="4747624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EFED61-AA61-9A48-B423-EB3EDD1AA248}"/>
              </a:ext>
            </a:extLst>
          </p:cNvPr>
          <p:cNvSpPr/>
          <p:nvPr/>
        </p:nvSpPr>
        <p:spPr>
          <a:xfrm>
            <a:off x="4968967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F42277-2EAE-CF48-AA65-16C69AAC6C0B}"/>
              </a:ext>
            </a:extLst>
          </p:cNvPr>
          <p:cNvSpPr/>
          <p:nvPr/>
        </p:nvSpPr>
        <p:spPr>
          <a:xfrm>
            <a:off x="5190310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4D93D1-7619-A849-AD02-490249B4CD1E}"/>
              </a:ext>
            </a:extLst>
          </p:cNvPr>
          <p:cNvSpPr/>
          <p:nvPr/>
        </p:nvSpPr>
        <p:spPr>
          <a:xfrm>
            <a:off x="5411653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424F8EB-46DC-B34F-9757-8A4D308C6EAE}"/>
              </a:ext>
            </a:extLst>
          </p:cNvPr>
          <p:cNvSpPr/>
          <p:nvPr/>
        </p:nvSpPr>
        <p:spPr>
          <a:xfrm>
            <a:off x="5632996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D762209-4D38-3446-943D-4716C18E9FDE}"/>
              </a:ext>
            </a:extLst>
          </p:cNvPr>
          <p:cNvSpPr/>
          <p:nvPr/>
        </p:nvSpPr>
        <p:spPr>
          <a:xfrm>
            <a:off x="5854339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11276A-72EF-174B-9622-00B2EF29F710}"/>
              </a:ext>
            </a:extLst>
          </p:cNvPr>
          <p:cNvSpPr/>
          <p:nvPr/>
        </p:nvSpPr>
        <p:spPr>
          <a:xfrm>
            <a:off x="6075682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927A5C-48EB-6648-A912-7AAFA65D6D8D}"/>
              </a:ext>
            </a:extLst>
          </p:cNvPr>
          <p:cNvSpPr/>
          <p:nvPr/>
        </p:nvSpPr>
        <p:spPr>
          <a:xfrm>
            <a:off x="6297025" y="335823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773FC35-7ADE-9844-9A3D-40584E6E96CB}"/>
              </a:ext>
            </a:extLst>
          </p:cNvPr>
          <p:cNvSpPr/>
          <p:nvPr/>
        </p:nvSpPr>
        <p:spPr>
          <a:xfrm>
            <a:off x="341956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09BCC0E-347A-3B47-9B2D-BD605105EB88}"/>
              </a:ext>
            </a:extLst>
          </p:cNvPr>
          <p:cNvSpPr/>
          <p:nvPr/>
        </p:nvSpPr>
        <p:spPr>
          <a:xfrm>
            <a:off x="364090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8976356-A723-304D-8853-1462FE290C9A}"/>
              </a:ext>
            </a:extLst>
          </p:cNvPr>
          <p:cNvSpPr/>
          <p:nvPr/>
        </p:nvSpPr>
        <p:spPr>
          <a:xfrm>
            <a:off x="3862252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09EDC9-AF90-A04F-BA9C-6F738660240E}"/>
              </a:ext>
            </a:extLst>
          </p:cNvPr>
          <p:cNvSpPr/>
          <p:nvPr/>
        </p:nvSpPr>
        <p:spPr>
          <a:xfrm>
            <a:off x="4083595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53632A-48E7-C348-9F2A-C6EBF7A140EF}"/>
              </a:ext>
            </a:extLst>
          </p:cNvPr>
          <p:cNvSpPr/>
          <p:nvPr/>
        </p:nvSpPr>
        <p:spPr>
          <a:xfrm>
            <a:off x="4304938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DC6F95-061B-154E-B59E-7580D6178D1D}"/>
              </a:ext>
            </a:extLst>
          </p:cNvPr>
          <p:cNvSpPr/>
          <p:nvPr/>
        </p:nvSpPr>
        <p:spPr>
          <a:xfrm>
            <a:off x="4526281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D1FB78-786F-1B49-8E5B-8AB472B7B1BA}"/>
              </a:ext>
            </a:extLst>
          </p:cNvPr>
          <p:cNvSpPr/>
          <p:nvPr/>
        </p:nvSpPr>
        <p:spPr>
          <a:xfrm>
            <a:off x="4747624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897904-70FB-CA44-957A-EE9E8C05FBA0}"/>
              </a:ext>
            </a:extLst>
          </p:cNvPr>
          <p:cNvSpPr/>
          <p:nvPr/>
        </p:nvSpPr>
        <p:spPr>
          <a:xfrm>
            <a:off x="4968967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0397BBE-0C5D-7349-A786-91E343AE56CA}"/>
              </a:ext>
            </a:extLst>
          </p:cNvPr>
          <p:cNvSpPr/>
          <p:nvPr/>
        </p:nvSpPr>
        <p:spPr>
          <a:xfrm>
            <a:off x="5190310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72CB37-5B9E-F649-90E8-261CBF96AC7D}"/>
              </a:ext>
            </a:extLst>
          </p:cNvPr>
          <p:cNvSpPr/>
          <p:nvPr/>
        </p:nvSpPr>
        <p:spPr>
          <a:xfrm>
            <a:off x="5411653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715F0A-8406-2C49-8419-9EC95F550C9A}"/>
              </a:ext>
            </a:extLst>
          </p:cNvPr>
          <p:cNvSpPr/>
          <p:nvPr/>
        </p:nvSpPr>
        <p:spPr>
          <a:xfrm>
            <a:off x="5632996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5323C1D-014A-CF46-9569-D9345988D142}"/>
              </a:ext>
            </a:extLst>
          </p:cNvPr>
          <p:cNvSpPr/>
          <p:nvPr/>
        </p:nvSpPr>
        <p:spPr>
          <a:xfrm>
            <a:off x="5854339" y="373923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76C795C-1722-3444-B5F0-0C57F8DA4393}"/>
              </a:ext>
            </a:extLst>
          </p:cNvPr>
          <p:cNvSpPr/>
          <p:nvPr/>
        </p:nvSpPr>
        <p:spPr>
          <a:xfrm>
            <a:off x="3640909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6C4EDEF-2248-8A43-8933-1ECC0C6EFFFB}"/>
              </a:ext>
            </a:extLst>
          </p:cNvPr>
          <p:cNvSpPr/>
          <p:nvPr/>
        </p:nvSpPr>
        <p:spPr>
          <a:xfrm>
            <a:off x="3862252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F0E4860-A8A9-C145-B195-1091168EBC18}"/>
              </a:ext>
            </a:extLst>
          </p:cNvPr>
          <p:cNvSpPr/>
          <p:nvPr/>
        </p:nvSpPr>
        <p:spPr>
          <a:xfrm>
            <a:off x="4083595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E17317F-64BA-8A40-BBF4-27B8FD89059E}"/>
              </a:ext>
            </a:extLst>
          </p:cNvPr>
          <p:cNvSpPr/>
          <p:nvPr/>
        </p:nvSpPr>
        <p:spPr>
          <a:xfrm>
            <a:off x="4304938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D16F9A-A023-654C-A43F-24956FB1B06C}"/>
              </a:ext>
            </a:extLst>
          </p:cNvPr>
          <p:cNvSpPr/>
          <p:nvPr/>
        </p:nvSpPr>
        <p:spPr>
          <a:xfrm>
            <a:off x="4526281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937DC-AA32-084B-8001-763948877193}"/>
              </a:ext>
            </a:extLst>
          </p:cNvPr>
          <p:cNvSpPr/>
          <p:nvPr/>
        </p:nvSpPr>
        <p:spPr>
          <a:xfrm>
            <a:off x="4747624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C82F7C4-DC3F-2B46-88C6-A25FF6267342}"/>
              </a:ext>
            </a:extLst>
          </p:cNvPr>
          <p:cNvSpPr/>
          <p:nvPr/>
        </p:nvSpPr>
        <p:spPr>
          <a:xfrm>
            <a:off x="4968967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594669-33BD-9C49-B225-833078C878EA}"/>
              </a:ext>
            </a:extLst>
          </p:cNvPr>
          <p:cNvSpPr/>
          <p:nvPr/>
        </p:nvSpPr>
        <p:spPr>
          <a:xfrm>
            <a:off x="5190310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667E40-4355-674F-BCA5-60BFB3334BDE}"/>
              </a:ext>
            </a:extLst>
          </p:cNvPr>
          <p:cNvSpPr/>
          <p:nvPr/>
        </p:nvSpPr>
        <p:spPr>
          <a:xfrm>
            <a:off x="5411653" y="414200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219A817-CEEF-DC48-9BDD-21AD0068CA60}"/>
              </a:ext>
            </a:extLst>
          </p:cNvPr>
          <p:cNvSpPr/>
          <p:nvPr/>
        </p:nvSpPr>
        <p:spPr>
          <a:xfrm>
            <a:off x="4304938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40B7809-6778-0444-BB0D-2C44B18C5284}"/>
              </a:ext>
            </a:extLst>
          </p:cNvPr>
          <p:cNvSpPr/>
          <p:nvPr/>
        </p:nvSpPr>
        <p:spPr>
          <a:xfrm>
            <a:off x="4526281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E92D39-8CE9-9F48-8767-EBB0DD44300B}"/>
              </a:ext>
            </a:extLst>
          </p:cNvPr>
          <p:cNvSpPr/>
          <p:nvPr/>
        </p:nvSpPr>
        <p:spPr>
          <a:xfrm>
            <a:off x="4747624" y="44812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1283CAB-7D51-9841-B8C3-BE926AE8C8E6}"/>
              </a:ext>
            </a:extLst>
          </p:cNvPr>
          <p:cNvSpPr txBox="1"/>
          <p:nvPr/>
        </p:nvSpPr>
        <p:spPr>
          <a:xfrm>
            <a:off x="6999515" y="4380420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 </a:t>
            </a:r>
            <a:r>
              <a:rPr lang="en-US" dirty="0"/>
              <a:t>What breaks..</a:t>
            </a:r>
          </a:p>
        </p:txBody>
      </p:sp>
    </p:spTree>
    <p:extLst>
      <p:ext uri="{BB962C8B-B14F-4D97-AF65-F5344CB8AC3E}">
        <p14:creationId xmlns:p14="http://schemas.microsoft.com/office/powerpoint/2010/main" val="556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Two-state methods, e.g., cell-centered and EBVC are attractive due to simplicity, however, suffer from non-orthogonality issues in the diffusion operator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Generally, CC or EBVC is 2x faster on a given mesh size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 accurate/stable on generalized unstructured mesh topologies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Better diffusion operator on high-aspect ratio meshes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vs Unstructured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615987" y="1441699"/>
            <a:ext cx="6824473" cy="44382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 Many times, the canonical flows of interest are in simplified geometries that allow for cartesian meshes – with “stair-stepping”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2960-AAAB-B44B-89FC-A1E37281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4114616"/>
            <a:ext cx="3912121" cy="2496228"/>
          </a:xfrm>
          <a:prstGeom prst="rect">
            <a:avLst/>
          </a:prstGeom>
        </p:spPr>
      </p:pic>
      <p:pic>
        <p:nvPicPr>
          <p:cNvPr id="11" name="Picture 27" descr="TurbBackStep">
            <a:extLst>
              <a:ext uri="{FF2B5EF4-FFF2-40B4-BE49-F238E27FC236}">
                <a16:creationId xmlns:a16="http://schemas.microsoft.com/office/drawing/2014/main" id="{D49D594C-1569-2845-B550-6AA4A4AF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2080361"/>
            <a:ext cx="3644913" cy="16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8D178-B511-FE48-8CE5-26FD8F97F3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" b="2137"/>
          <a:stretch/>
        </p:blipFill>
        <p:spPr>
          <a:xfrm>
            <a:off x="5302318" y="2217960"/>
            <a:ext cx="2736928" cy="145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AFFC-6936-AA48-A519-05918AC69C67}"/>
              </a:ext>
            </a:extLst>
          </p:cNvPr>
          <p:cNvSpPr txBox="1"/>
          <p:nvPr/>
        </p:nvSpPr>
        <p:spPr>
          <a:xfrm>
            <a:off x="4535045" y="3648707"/>
            <a:ext cx="463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</a:t>
            </a:r>
            <a:r>
              <a:rPr lang="en-US" sz="1400" baseline="30000" dirty="0">
                <a:latin typeface="symbol" charset="2"/>
              </a:rPr>
              <a:t>t</a:t>
            </a:r>
            <a:r>
              <a:rPr lang="en-US" sz="1400" dirty="0"/>
              <a:t> 395 plane-channel (</a:t>
            </a:r>
            <a:r>
              <a:rPr lang="en-US" sz="1400" dirty="0" err="1"/>
              <a:t>Jofre</a:t>
            </a:r>
            <a:r>
              <a:rPr lang="en-US" sz="1400" dirty="0"/>
              <a:t>, Domino, </a:t>
            </a:r>
            <a:r>
              <a:rPr lang="en-US" sz="1400" dirty="0" err="1"/>
              <a:t>Iaccarino</a:t>
            </a:r>
            <a:r>
              <a:rPr lang="en-US" sz="1400" dirty="0"/>
              <a:t>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9007-404C-1C45-B799-E06196F2CF8C}"/>
              </a:ext>
            </a:extLst>
          </p:cNvPr>
          <p:cNvSpPr txBox="1"/>
          <p:nvPr/>
        </p:nvSpPr>
        <p:spPr>
          <a:xfrm>
            <a:off x="268089" y="6577012"/>
            <a:ext cx="604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www.itascainternational.com</a:t>
            </a:r>
            <a:r>
              <a:rPr lang="en-US" sz="1400" dirty="0"/>
              <a:t>/software/introduction-to-meshing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929C-5516-7647-B6EA-DC8F62CBE956}"/>
              </a:ext>
            </a:extLst>
          </p:cNvPr>
          <p:cNvSpPr txBox="1"/>
          <p:nvPr/>
        </p:nvSpPr>
        <p:spPr>
          <a:xfrm>
            <a:off x="5678589" y="626494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times, not!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5442F-2D58-9E4F-93FB-A681E0873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4" y="4268556"/>
            <a:ext cx="2937727" cy="1804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1CBFB-1B9C-6942-92E8-F7B07980B41C}"/>
              </a:ext>
            </a:extLst>
          </p:cNvPr>
          <p:cNvSpPr txBox="1"/>
          <p:nvPr/>
        </p:nvSpPr>
        <p:spPr>
          <a:xfrm>
            <a:off x="461477" y="376754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RANS-based backward facing step (Domino, 2012)</a:t>
            </a:r>
          </a:p>
        </p:txBody>
      </p:sp>
    </p:spTree>
    <p:extLst>
      <p:ext uri="{BB962C8B-B14F-4D97-AF65-F5344CB8AC3E}">
        <p14:creationId xmlns:p14="http://schemas.microsoft.com/office/powerpoint/2010/main" val="34642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4895</TotalTime>
  <Words>8943</Words>
  <Application>Microsoft Macintosh PowerPoint</Application>
  <PresentationFormat>On-screen Show (4:3)</PresentationFormat>
  <Paragraphs>1587</Paragraphs>
  <Slides>112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5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symbol</vt:lpstr>
      <vt:lpstr>Times</vt:lpstr>
      <vt:lpstr>Trebuchet MS</vt:lpstr>
      <vt:lpstr>Wingdings</vt:lpstr>
      <vt:lpstr>Sandia2018_4x3</vt:lpstr>
      <vt:lpstr>Equation</vt:lpstr>
      <vt:lpstr>PowerPoint Presentation</vt:lpstr>
      <vt:lpstr>Common low-Mach Discretization Approaches: Outline</vt:lpstr>
      <vt:lpstr>Introducing a Mesh over Heart Domain, W</vt:lpstr>
      <vt:lpstr>Introducing a [Finite Difference] Mesh over Heart Domain, W</vt:lpstr>
      <vt:lpstr>Introducing a [Finite Difference] Mesh over Heart Domain, W</vt:lpstr>
      <vt:lpstr>Introducing a [Structured Mesh] over Heart Domain, W; </vt:lpstr>
      <vt:lpstr>Introducing a [Structured Mesh] over Heart Domain, W; </vt:lpstr>
      <vt:lpstr>Introducing a [Structured Mesh] over Heart Domain, W; </vt:lpstr>
      <vt:lpstr>Structured vs Unstructured</vt:lpstr>
      <vt:lpstr>In Fairness….  The Carbon-Capture Multidisciplinary Simulation Center </vt:lpstr>
      <vt:lpstr>Introducing a Mesh over Heart Domain, W</vt:lpstr>
      <vt:lpstr>Introducing a Mesh over Heart Domain, W</vt:lpstr>
      <vt:lpstr>Data Structure Ramifications</vt:lpstr>
      <vt:lpstr>Integration Over the Domain</vt:lpstr>
      <vt:lpstr>Mesh-based Methods Basic Concept: Sub-divide domain into Finite Elements and Numerically Integrate</vt:lpstr>
      <vt:lpstr>Re-visiting the Underlying Basis: Vertex-centered</vt:lpstr>
      <vt:lpstr>Re-visiting the Underlying Basis: Vertex-centered</vt:lpstr>
      <vt:lpstr>Re-visiting the Underlying Basis: Cell-centered</vt:lpstr>
      <vt:lpstr>Re-visiting the Underlying Basis: Polynomial Promotion</vt:lpstr>
      <vt:lpstr>Example of a Quadratic Basis Function</vt:lpstr>
      <vt:lpstr>Example of a Quadratic Basis Function</vt:lpstr>
      <vt:lpstr>Reality: Meshing time for complex applications remains a significant bottleneck!</vt:lpstr>
      <vt:lpstr>Examples of Various Topologies</vt:lpstr>
      <vt:lpstr>Fundamentals of Discretization (Review)</vt:lpstr>
      <vt:lpstr>The Finite Element Method (FEM)</vt:lpstr>
      <vt:lpstr>The Hybrid Control-Volume Finite Element Method (CVFEM)</vt:lpstr>
      <vt:lpstr>Control-Volume Finite Element Method Attributes</vt:lpstr>
      <vt:lpstr>Dual Volume Definitions for Hybrid Meshes</vt:lpstr>
      <vt:lpstr>Equal Order Interpolation Edge-Based Vertex-Centered (EBVC) Finite Volume</vt:lpstr>
      <vt:lpstr>Equal Order Interpolation Edge-Based Vertex-Centered (EBVC) Finite Volume</vt:lpstr>
      <vt:lpstr>Equal Order Interpolation Edge-Based Vertex-Centered (EBVC) Finite Volume</vt:lpstr>
      <vt:lpstr>Equal-Order Interpolation Cell-Centered (CC) Finite Volume</vt:lpstr>
      <vt:lpstr>Typical Failings for Two-State Discretization Methods</vt:lpstr>
      <vt:lpstr>Classic Staggered Finite Volume</vt:lpstr>
      <vt:lpstr>Attributes of a Staggered Scheme</vt:lpstr>
      <vt:lpstr>An Informal Survey….</vt:lpstr>
      <vt:lpstr>An Informal Survey….</vt:lpstr>
      <vt:lpstr>An Informal Survey….</vt:lpstr>
      <vt:lpstr>Hybrid Meshes, Even for LES!</vt:lpstr>
      <vt:lpstr>Recent Generalized Unstructured Findings</vt:lpstr>
      <vt:lpstr>A Note on Parallelism… Vertex-based</vt:lpstr>
      <vt:lpstr>A Note on Parallelism… Vertex-based</vt:lpstr>
      <vt:lpstr>A Note on Parallelism… Aura-based; View from P0</vt:lpstr>
      <vt:lpstr>A Note on Parallelism… Aura-based; View from P1</vt:lpstr>
      <vt:lpstr>Common low-Mach Discretization Approaches: Conclusions</vt:lpstr>
      <vt:lpstr>PowerPoint Presentation</vt:lpstr>
      <vt:lpstr>Review of Discretization Options</vt:lpstr>
      <vt:lpstr>Equal Order Interpolation Edge-Based Vertex-Centered (EBVC) Finite Volume</vt:lpstr>
      <vt:lpstr>Example of a Quadratic Basis Function</vt:lpstr>
      <vt:lpstr>Running a CFD Simulation: Essential Attributes</vt:lpstr>
      <vt:lpstr>Simple One-D MMS Example; General Form</vt:lpstr>
      <vt:lpstr>Simple One-D MMS Example; Edge-based Assemble of Diffusion</vt:lpstr>
      <vt:lpstr>Simple One-D MMS Example; Edge-based Assemble of Diffusion</vt:lpstr>
      <vt:lpstr>Simple One-D MMS Example; Edge-based Assemble of Diffusion</vt:lpstr>
      <vt:lpstr>Simple One-D MMS Example;  Collect all of the lhs entries</vt:lpstr>
      <vt:lpstr>Model Passive Scalar Transport; Heaviside Test Function</vt:lpstr>
      <vt:lpstr>Model Passive Scalar Transport: Fully Implicit</vt:lpstr>
      <vt:lpstr>Model Passive Scalar Transport: Fully Implicit</vt:lpstr>
      <vt:lpstr>Model Passive Scalar Transport: Coupling</vt:lpstr>
      <vt:lpstr>Model Passive Scalar Transport: Coupling</vt:lpstr>
      <vt:lpstr>Deep Dive on EBVC</vt:lpstr>
      <vt:lpstr>Deep Dive on EBVC: Node and Edge-loops</vt:lpstr>
      <vt:lpstr>Deep Dive on EBVC: Implicit Time Discretization</vt:lpstr>
      <vt:lpstr>Deep Dive on EBVC: Implicit Time Discretization (Code)</vt:lpstr>
      <vt:lpstr>Deep Dive on EBVC: Source Term Discretization</vt:lpstr>
      <vt:lpstr>Deep Dive on EBVC: Source Term Discretization (Code)</vt:lpstr>
      <vt:lpstr>Deep Dive on EBVC: Advection Discretization (no stabilization)</vt:lpstr>
      <vt:lpstr>Deep Dive on EBVC: Advection Discretization (Code)</vt:lpstr>
      <vt:lpstr>Upwind Operators; Scalar Z </vt:lpstr>
      <vt:lpstr>Pseudo Higher-order Upwind </vt:lpstr>
      <vt:lpstr>Deep Dive on EBVC: Diffusion Discretization</vt:lpstr>
      <vt:lpstr>Deep Dive on EBVC: Diffusion Discretization</vt:lpstr>
      <vt:lpstr>Deep Dive on EBVC: Diffusion Discretization (code)</vt:lpstr>
      <vt:lpstr>Deep Dive on Nodal Gradient Operator: An Alternative View</vt:lpstr>
      <vt:lpstr>Types of Boundary Conditions</vt:lpstr>
      <vt:lpstr>Deep Dive on EBVC: Example Case</vt:lpstr>
      <vt:lpstr>Deep Dive on EBVC: Example Viz (Passive Scalar)</vt:lpstr>
      <vt:lpstr>Some Interesting Configurations: Flow Parameters</vt:lpstr>
      <vt:lpstr>Some Interesting Configurations</vt:lpstr>
      <vt:lpstr>Common low-Mach Discretization Approaches: Conclusions</vt:lpstr>
      <vt:lpstr>PowerPoint Presentation</vt:lpstr>
      <vt:lpstr>Deep Dive on CVFEM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Element Integration: Physical to Transformed Space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Isothermal Taylor-Vortex Decay</vt:lpstr>
      <vt:lpstr>Non-Conformal Laplace Verification</vt:lpstr>
      <vt:lpstr>Hybrid Meshes, Even for LES!</vt:lpstr>
      <vt:lpstr>5m JP-8 Pool Fire Validation</vt:lpstr>
      <vt:lpstr>Model Passive Scalar Transport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231</cp:revision>
  <cp:lastPrinted>2022-04-19T16:21:38Z</cp:lastPrinted>
  <dcterms:created xsi:type="dcterms:W3CDTF">2017-10-14T01:15:26Z</dcterms:created>
  <dcterms:modified xsi:type="dcterms:W3CDTF">2022-04-19T16:27:09Z</dcterms:modified>
</cp:coreProperties>
</file>